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360" r:id="rId3"/>
    <p:sldId id="365" r:id="rId4"/>
    <p:sldId id="366" r:id="rId5"/>
    <p:sldId id="362" r:id="rId6"/>
    <p:sldId id="364" r:id="rId7"/>
    <p:sldId id="354" r:id="rId8"/>
    <p:sldId id="358" r:id="rId9"/>
    <p:sldId id="356" r:id="rId10"/>
    <p:sldId id="357" r:id="rId11"/>
    <p:sldId id="359" r:id="rId12"/>
    <p:sldId id="361" r:id="rId13"/>
  </p:sldIdLst>
  <p:sldSz cx="12192000" cy="6858000"/>
  <p:notesSz cx="6858000" cy="9144000"/>
  <p:embeddedFontLst>
    <p:embeddedFont>
      <p:font typeface="Fredoka One" panose="020B0604020202020204" charset="0"/>
      <p:regular r:id="rId15"/>
    </p:embeddedFont>
    <p:embeddedFont>
      <p:font typeface="Quicksand" panose="020B0604020202020204" charset="0"/>
      <p:regular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CKINGHAM Matt" initials="BM" lastIdx="1" clrIdx="0">
    <p:extLst>
      <p:ext uri="{19B8F6BF-5375-455C-9EA6-DF929625EA0E}">
        <p15:presenceInfo xmlns:p15="http://schemas.microsoft.com/office/powerpoint/2012/main" userId="S::mjb5@staff.staffs.ac.uk::edfdff58-c6de-48a6-b910-0f55ebff5ba8" providerId="AD"/>
      </p:ext>
    </p:extLst>
  </p:cmAuthor>
  <p:cmAuthor id="2" name="Hannah Marubbi" initials="HM" lastIdx="6" clrIdx="1">
    <p:extLst>
      <p:ext uri="{19B8F6BF-5375-455C-9EA6-DF929625EA0E}">
        <p15:presenceInfo xmlns:p15="http://schemas.microsoft.com/office/powerpoint/2012/main" userId="S-1-5-21-1486970568-3785589942-1667704583-35786" providerId="AD"/>
      </p:ext>
    </p:extLst>
  </p:cmAuthor>
  <p:cmAuthor id="3" name="Jillian Howe" initials="JH" lastIdx="1" clrIdx="2">
    <p:extLst>
      <p:ext uri="{19B8F6BF-5375-455C-9EA6-DF929625EA0E}">
        <p15:presenceInfo xmlns:p15="http://schemas.microsoft.com/office/powerpoint/2012/main" userId="S-1-5-21-1486970568-3785589942-1667704583-366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8643"/>
    <a:srgbClr val="4E6A84"/>
    <a:srgbClr val="FFD966"/>
    <a:srgbClr val="FFFFFF"/>
    <a:srgbClr val="9FB7DB"/>
    <a:srgbClr val="DD3B1C"/>
    <a:srgbClr val="7B5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69" autoAdjust="0"/>
    <p:restoredTop sz="93194" autoAdjust="0"/>
  </p:normalViewPr>
  <p:slideViewPr>
    <p:cSldViewPr snapToGrid="0" snapToObjects="1">
      <p:cViewPr varScale="1">
        <p:scale>
          <a:sx n="69" d="100"/>
          <a:sy n="69" d="100"/>
        </p:scale>
        <p:origin x="67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FF550-6CCC-6D42-8C55-16A967EC6B42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8D0B7-899F-5F4F-9C5B-B2EB92D1A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63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730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331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70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38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753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11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381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042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672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8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214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BE843-8CC2-CC4F-8B30-1B57D83C59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C9E2C1-7E0F-0545-B06C-C8D1AAB659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95891-1207-0149-AB2F-B433CDC38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1A014-4D67-5242-A30C-BE48B9A5D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42268-13D6-6F40-AC51-5ABB43FE9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4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F62CF-D45B-9141-B20E-4C176C3D8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50F889-84B9-B34F-A9DE-599A26AD4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60DC8-44EC-E647-A33C-ED94514F8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02055-1679-514A-AFAB-494C0C5A7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B6BBB-621E-7146-9C17-C09BD6D79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294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5EC239-7AEA-D941-954C-B89A3BFED7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6C08AB-D41E-1140-93BF-DE8BE5476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B857C-F586-E94B-9C4E-05E9844A8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C7182-D204-F84C-BBAB-83F96D79E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49006-6A51-A243-8B5D-572D3E269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33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2ADD3-F3E5-A543-8132-09054602F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0AFF9-638D-3D43-B4BB-CA9A21CB3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3F06A-4538-BC4F-8EB9-8BFE74366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3514E-9AD8-CB44-8EC6-0390B6DD8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0D8B0-78FC-ED4A-9D1C-8E421FD54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869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FB722-53B2-5A4D-A7FE-E5464CF8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BD2D9D-7503-F049-8B0C-EA9A69AAB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8860D-7905-D74E-B613-F77DE6EBF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7F172-1552-E746-B533-20CC363EB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90920-12A4-D349-8329-D93511D85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7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A9E9-14C6-4A4F-A0F8-155A1757F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51EC3-936B-A14F-B07E-670A572E6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F71331-D2EE-EB42-A255-67F3F6EC4F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27E606-5536-594A-98F5-B8E1D0CE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92028E-01B8-1644-BB97-1B97B3D9E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927062-9634-574A-9DD2-21E101B0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7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AA955-215A-0B41-BCEC-274011D8F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0B5751-666F-ED43-9B27-5CADAD768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7C4E86-F47C-124F-9345-484B0A9867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38D237-1D8E-4644-8357-E6208A06F7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C66BB6-B5AA-B148-9427-6ADE5BECE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4BF301-6C4A-E540-9238-EC7FC6CCD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959486-E59F-7144-AB9F-A94300172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002D8-54C0-3044-A2F2-61B8AF49D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99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5CEEB-1DC0-7D49-8639-1DED863DD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28613E-120D-EA40-9D12-B9D6B3EBB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AAA77B-3049-8041-A091-6515307A0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4B1FFF-0243-5142-8F33-A35ED74A0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86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5D47DD-70A1-7F4D-B8FC-DF762B811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FE9C60-CDD3-6D44-B2C7-BD6F3FDC3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01A74-2F62-7A47-B900-F7D6FDF4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08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FA6FE-B4DB-CE43-904D-9254465AD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CDEC1-2FB5-234D-AA43-B5F3EF2A0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E31C37-ACE6-7948-99E6-D74FDB6CF2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639E47-F9F6-5143-9C5D-91508CBD0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46CB3A-646A-8244-868D-23A35A53B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BFE8DA-4D6C-B14B-B2D1-2F868B7B5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6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6E6C-924A-1145-A69A-4246AD71E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221A70-173E-654C-AFAD-93EEE974C7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E2C597-4520-B049-A7D5-1C9F0E65A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408F87-DE71-7342-8104-10AAE8F2D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2871ED-A3C1-024B-BF16-B9D3F308A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767F34-786B-BC4F-BEAA-CE7FE79E5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8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6EB7D3-6EF6-644B-A910-D8272C6D4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C7908-C676-4C49-9A97-6AC391DB2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8C515-4A98-5D4E-8399-67632AC3F6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027BB-4C9B-DF4D-AFC7-7222272056AA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BB7C0-FAE0-304C-8E0D-9BB9948748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63FB6-555A-F24F-94BB-E5DEBE89F3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84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.svg"/><Relationship Id="rId9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10" Type="http://schemas.openxmlformats.org/officeDocument/2006/relationships/image" Target="../media/image23.jpeg"/><Relationship Id="rId4" Type="http://schemas.openxmlformats.org/officeDocument/2006/relationships/image" Target="../media/image19.png"/><Relationship Id="rId9" Type="http://schemas.openxmlformats.org/officeDocument/2006/relationships/image" Target="../media/image25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svg"/><Relationship Id="rId13" Type="http://schemas.openxmlformats.org/officeDocument/2006/relationships/image" Target="../media/image28.png"/><Relationship Id="rId3" Type="http://schemas.openxmlformats.org/officeDocument/2006/relationships/image" Target="../media/image6.emf"/><Relationship Id="rId12" Type="http://schemas.microsoft.com/office/2007/relationships/hdphoto" Target="../media/hdphoto6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27.png"/><Relationship Id="rId10" Type="http://schemas.openxmlformats.org/officeDocument/2006/relationships/image" Target="../media/image26.png"/><Relationship Id="rId4" Type="http://schemas.openxmlformats.org/officeDocument/2006/relationships/image" Target="../media/image24.png"/><Relationship Id="rId9" Type="http://schemas.openxmlformats.org/officeDocument/2006/relationships/image" Target="../media/image25.jpeg"/><Relationship Id="rId14" Type="http://schemas.microsoft.com/office/2007/relationships/hdphoto" Target="../media/hdphoto7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microsoft.com/office/2007/relationships/hdphoto" Target="../media/hdphoto5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jpeg"/><Relationship Id="rId3" Type="http://schemas.openxmlformats.org/officeDocument/2006/relationships/image" Target="../media/image6.emf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11" Type="http://schemas.openxmlformats.org/officeDocument/2006/relationships/hyperlink" Target="https://vimeo.com/709534340" TargetMode="External"/><Relationship Id="rId10" Type="http://schemas.openxmlformats.org/officeDocument/2006/relationships/hyperlink" Target="https://vimeo.com/689359524" TargetMode="External"/><Relationship Id="rId4" Type="http://schemas.openxmlformats.org/officeDocument/2006/relationships/image" Target="../media/image19.png"/><Relationship Id="rId9" Type="http://schemas.openxmlformats.org/officeDocument/2006/relationships/image" Target="../media/image25.sv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6.emf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2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EEB38C1D-44EF-5F42-98F9-5ACA34A4636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-64008" y="3297682"/>
            <a:ext cx="12344400" cy="36325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D5F41C-9AFF-5D40-9543-6B1C69EFF0AB}"/>
              </a:ext>
            </a:extLst>
          </p:cNvPr>
          <p:cNvSpPr txBox="1"/>
          <p:nvPr/>
        </p:nvSpPr>
        <p:spPr>
          <a:xfrm>
            <a:off x="3283200" y="382484"/>
            <a:ext cx="837630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4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Merched</a:t>
            </a:r>
            <a:r>
              <a:rPr lang="en-GB" sz="4400" b="1" dirty="0">
                <a:solidFill>
                  <a:srgbClr val="4E6A84"/>
                </a:solidFill>
                <a:latin typeface="Fredoka One" panose="02000000000000000000" pitchFamily="2" charset="77"/>
              </a:rPr>
              <a:t> Llangollen </a:t>
            </a:r>
            <a:endParaRPr lang="en-GB" sz="4400" b="1" dirty="0" smtClean="0">
              <a:solidFill>
                <a:srgbClr val="4E6A84"/>
              </a:solidFill>
              <a:latin typeface="Fredoka One" panose="02000000000000000000" pitchFamily="2" charset="77"/>
            </a:endParaRPr>
          </a:p>
          <a:p>
            <a:pPr algn="r"/>
            <a:r>
              <a:rPr lang="en-GB" sz="3200" b="1" dirty="0" err="1">
                <a:solidFill>
                  <a:srgbClr val="D78643"/>
                </a:solidFill>
                <a:latin typeface="Fredoka One" panose="02000000000000000000" pitchFamily="2" charset="77"/>
              </a:rPr>
              <a:t>Cefnogwyr</a:t>
            </a:r>
            <a:r>
              <a:rPr lang="en-GB" sz="3200" b="1" dirty="0">
                <a:solidFill>
                  <a:srgbClr val="D78643"/>
                </a:solidFill>
                <a:latin typeface="Fredoka One" panose="02000000000000000000" pitchFamily="2" charset="77"/>
              </a:rPr>
              <a:t> y </a:t>
            </a:r>
            <a:r>
              <a:rPr lang="en-GB" sz="3200" b="1" dirty="0" err="1">
                <a:solidFill>
                  <a:srgbClr val="D78643"/>
                </a:solidFill>
                <a:latin typeface="Fredoka One" panose="02000000000000000000" pitchFamily="2" charset="77"/>
              </a:rPr>
              <a:t>Darluniadwy</a:t>
            </a:r>
            <a:r>
              <a:rPr lang="en-GB" sz="3200" b="1" dirty="0">
                <a:solidFill>
                  <a:srgbClr val="D78643"/>
                </a:solidFill>
                <a:latin typeface="Fredoka One" panose="02000000000000000000" pitchFamily="2" charset="77"/>
              </a:rPr>
              <a:t> </a:t>
            </a:r>
            <a:endParaRPr lang="en-GB" sz="3200" b="1" dirty="0" smtClean="0">
              <a:solidFill>
                <a:srgbClr val="D78643"/>
              </a:solidFill>
              <a:latin typeface="Fredoka One" panose="02000000000000000000" pitchFamily="2" charset="77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4924" y="2508696"/>
            <a:ext cx="4485009" cy="384917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76360" y="3248342"/>
            <a:ext cx="310208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Roedd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Merched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Llangollen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yn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Fredoka One" panose="020B0604020202020204" charset="0"/>
              </a:rPr>
              <a:t>Gefnogwyr</a:t>
            </a:r>
            <a:r>
              <a:rPr lang="en-GB" sz="2400" dirty="0">
                <a:solidFill>
                  <a:srgbClr val="4E6A84"/>
                </a:solidFill>
                <a:latin typeface="Fredoka One" panose="020B0604020202020204" charset="0"/>
              </a:rPr>
              <a:t> y </a:t>
            </a:r>
            <a:r>
              <a:rPr lang="en-GB" sz="2400" dirty="0" err="1">
                <a:solidFill>
                  <a:srgbClr val="4E6A84"/>
                </a:solidFill>
                <a:latin typeface="Fredoka One" panose="020B0604020202020204" charset="0"/>
              </a:rPr>
              <a:t>Darluniadwy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ond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beth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mae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hynny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yn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 smtClean="0">
                <a:solidFill>
                  <a:srgbClr val="4E6A84"/>
                </a:solidFill>
                <a:latin typeface="Quicksand" panose="020B0604020202020204" charset="0"/>
              </a:rPr>
              <a:t>ei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olygu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? Beth am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i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 smtClean="0">
                <a:solidFill>
                  <a:srgbClr val="4E6A84"/>
                </a:solidFill>
                <a:latin typeface="Quicksand" panose="020B0604020202020204" charset="0"/>
              </a:rPr>
              <a:t>ni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ddysgu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mwy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…</a:t>
            </a:r>
            <a:endParaRPr lang="en-GB" sz="2800" dirty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6081" y="5284217"/>
            <a:ext cx="1373637" cy="13736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451" y="0"/>
            <a:ext cx="3297354" cy="20998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7422" b="89973" l="9942" r="98799">
                        <a14:foregroundMark x1="29205" y1="19540" x2="33596" y2="84580"/>
                        <a14:foregroundMark x1="20713" y1="85398" x2="23488" y2="81612"/>
                        <a14:foregroundMark x1="78376" y1="85671" x2="73405" y2="85792"/>
                        <a14:backgroundMark x1="19967" y1="46743" x2="19967" y2="46743"/>
                        <a14:backgroundMark x1="77092" y1="83641" x2="77092" y2="836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739"/>
          <a:stretch/>
        </p:blipFill>
        <p:spPr>
          <a:xfrm>
            <a:off x="4355697" y="1049930"/>
            <a:ext cx="6504916" cy="882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0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37366"/>
            <a:ext cx="12193059" cy="2858376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11401" y="657955"/>
            <a:ext cx="5488361" cy="7154405"/>
            <a:chOff x="622502" y="657955"/>
            <a:chExt cx="4935810" cy="715440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2018A6C-E7DA-A04D-B019-AE58875BCFD4}"/>
                </a:ext>
              </a:extLst>
            </p:cNvPr>
            <p:cNvGrpSpPr/>
            <p:nvPr/>
          </p:nvGrpSpPr>
          <p:grpSpPr>
            <a:xfrm>
              <a:off x="622502" y="657955"/>
              <a:ext cx="4935810" cy="7154405"/>
              <a:chOff x="5122693" y="2939838"/>
              <a:chExt cx="3690496" cy="6593404"/>
            </a:xfrm>
          </p:grpSpPr>
          <p:pic>
            <p:nvPicPr>
              <p:cNvPr id="9" name="Graphic 11">
                <a:extLst>
                  <a:ext uri="{FF2B5EF4-FFF2-40B4-BE49-F238E27FC236}">
                    <a16:creationId xmlns:a16="http://schemas.microsoft.com/office/drawing/2014/main" id="{93DE2649-99BA-8047-8421-DFC4AAB77F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9"/>
                  </a:ext>
                </a:extLst>
              </a:blip>
              <a:stretch>
                <a:fillRect/>
              </a:stretch>
            </p:blipFill>
            <p:spPr>
              <a:xfrm flipH="1">
                <a:off x="5122693" y="2939838"/>
                <a:ext cx="3690496" cy="6593404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9595D39-4F6C-EA45-9027-DC4783050CFC}"/>
                  </a:ext>
                </a:extLst>
              </p:cNvPr>
              <p:cNvSpPr txBox="1"/>
              <p:nvPr/>
            </p:nvSpPr>
            <p:spPr>
              <a:xfrm>
                <a:off x="5496271" y="4668747"/>
                <a:ext cx="2971027" cy="4424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err="1">
                    <a:solidFill>
                      <a:srgbClr val="FFD966"/>
                    </a:solidFill>
                    <a:latin typeface="Fredoka One" panose="020B0604020202020204" charset="0"/>
                  </a:rPr>
                  <a:t>Dylunio</a:t>
                </a:r>
                <a:r>
                  <a:rPr lang="en-GB" sz="2000" dirty="0">
                    <a:solidFill>
                      <a:srgbClr val="FFD966"/>
                    </a:solidFill>
                    <a:latin typeface="Fredoka One" panose="020B0604020202020204" charset="0"/>
                  </a:rPr>
                  <a:t> a </a:t>
                </a:r>
                <a:r>
                  <a:rPr lang="en-GB" sz="2000" dirty="0" err="1">
                    <a:solidFill>
                      <a:srgbClr val="FFD966"/>
                    </a:solidFill>
                    <a:latin typeface="Fredoka One" panose="020B0604020202020204" charset="0"/>
                  </a:rPr>
                  <a:t>chynllunio</a:t>
                </a:r>
                <a:r>
                  <a:rPr lang="en-GB" sz="2000" dirty="0">
                    <a:solidFill>
                      <a:srgbClr val="FFD966"/>
                    </a:solidFill>
                    <a:latin typeface="Fredoka One" panose="020B0604020202020204" charset="0"/>
                  </a:rPr>
                  <a:t> </a:t>
                </a:r>
                <a:r>
                  <a:rPr lang="en-GB" sz="2000" dirty="0" err="1">
                    <a:solidFill>
                      <a:srgbClr val="FFD966"/>
                    </a:solidFill>
                    <a:latin typeface="Fredoka One" panose="020B0604020202020204" charset="0"/>
                  </a:rPr>
                  <a:t>eich</a:t>
                </a:r>
                <a:r>
                  <a:rPr lang="en-GB" sz="2000" dirty="0">
                    <a:solidFill>
                      <a:srgbClr val="FFD966"/>
                    </a:solidFill>
                    <a:latin typeface="Fredoka One" panose="020B0604020202020204" charset="0"/>
                  </a:rPr>
                  <a:t> </a:t>
                </a:r>
                <a:r>
                  <a:rPr lang="en-GB" sz="2000" dirty="0" err="1">
                    <a:solidFill>
                      <a:srgbClr val="FFD966"/>
                    </a:solidFill>
                    <a:latin typeface="Fredoka One" panose="020B0604020202020204" charset="0"/>
                  </a:rPr>
                  <a:t>gardd</a:t>
                </a:r>
                <a:r>
                  <a:rPr lang="en-GB" sz="2000" dirty="0">
                    <a:solidFill>
                      <a:srgbClr val="FFD966"/>
                    </a:solidFill>
                    <a:latin typeface="Fredoka One" panose="020B0604020202020204" charset="0"/>
                  </a:rPr>
                  <a:t> ac </a:t>
                </a:r>
                <a:r>
                  <a:rPr lang="en-GB" sz="2000" dirty="0" err="1">
                    <a:solidFill>
                      <a:srgbClr val="FFD966"/>
                    </a:solidFill>
                    <a:latin typeface="Fredoka One" panose="020B0604020202020204" charset="0"/>
                  </a:rPr>
                  <a:t>ardal</a:t>
                </a:r>
                <a:r>
                  <a:rPr lang="en-GB" sz="2000" dirty="0">
                    <a:solidFill>
                      <a:srgbClr val="FFD966"/>
                    </a:solidFill>
                    <a:latin typeface="Fredoka One" panose="020B0604020202020204" charset="0"/>
                  </a:rPr>
                  <a:t> </a:t>
                </a:r>
                <a:r>
                  <a:rPr lang="en-GB" sz="2000" dirty="0" err="1">
                    <a:solidFill>
                      <a:srgbClr val="FFD966"/>
                    </a:solidFill>
                    <a:latin typeface="Fredoka One" panose="020B0604020202020204" charset="0"/>
                  </a:rPr>
                  <a:t>wyllt</a:t>
                </a:r>
                <a:r>
                  <a:rPr lang="en-GB" sz="2000" dirty="0">
                    <a:solidFill>
                      <a:srgbClr val="FFD966"/>
                    </a:solidFill>
                    <a:latin typeface="Fredoka One" panose="020B0604020202020204" charset="0"/>
                  </a:rPr>
                  <a:t> </a:t>
                </a:r>
                <a:r>
                  <a:rPr lang="en-GB" sz="2000" dirty="0" err="1">
                    <a:solidFill>
                      <a:srgbClr val="FFD966"/>
                    </a:solidFill>
                    <a:latin typeface="Fredoka One" panose="020B0604020202020204" charset="0"/>
                  </a:rPr>
                  <a:t>eich</a:t>
                </a:r>
                <a:r>
                  <a:rPr lang="en-GB" sz="2000" dirty="0">
                    <a:solidFill>
                      <a:srgbClr val="FFD966"/>
                    </a:solidFill>
                    <a:latin typeface="Fredoka One" panose="020B0604020202020204" charset="0"/>
                  </a:rPr>
                  <a:t> </a:t>
                </a:r>
                <a:r>
                  <a:rPr lang="en-GB" sz="2000" dirty="0" err="1">
                    <a:solidFill>
                      <a:srgbClr val="FFD966"/>
                    </a:solidFill>
                    <a:latin typeface="Fredoka One" panose="020B0604020202020204" charset="0"/>
                  </a:rPr>
                  <a:t>hun</a:t>
                </a:r>
                <a:r>
                  <a:rPr lang="en-GB" sz="2000" dirty="0">
                    <a:solidFill>
                      <a:srgbClr val="FFD966"/>
                    </a:solidFill>
                    <a:latin typeface="Fredoka One" panose="020B0604020202020204" charset="0"/>
                  </a:rPr>
                  <a:t> </a:t>
                </a:r>
                <a:endParaRPr lang="en-GB" sz="1600" dirty="0">
                  <a:solidFill>
                    <a:srgbClr val="FFFFFF"/>
                  </a:solidFill>
                  <a:latin typeface="Quicksand" panose="020B0604020202020204" charset="0"/>
                </a:endParaRPr>
              </a:p>
              <a:p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Darlunio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cynlluniau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gardd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fel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y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gwnaeth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Sarah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ar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gyfer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y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Frenhines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Charlotte.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Beth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fyddech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chi’n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ei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dyfu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a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pham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?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Pa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nodweddion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fyddech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chi’n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eu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cael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?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Pa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rannau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o’r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ardd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fyddai’n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arbennig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ac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yn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bwysig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i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chi? </a:t>
                </a:r>
              </a:p>
              <a:p>
                <a:endParaRPr lang="en-GB" dirty="0">
                  <a:solidFill>
                    <a:srgbClr val="FFFFFF"/>
                  </a:solidFill>
                  <a:latin typeface="Quicksand" panose="020B0604020202020204" charset="0"/>
                </a:endParaRPr>
              </a:p>
              <a:p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Pan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rydych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wedi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gorffen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eich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cynlluniau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,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dangoswch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i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bartner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a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rhannu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eich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cynlluniau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gyda’ch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gilydd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.</a:t>
                </a:r>
              </a:p>
              <a:p>
                <a:endParaRPr lang="en-GB" sz="2800" dirty="0">
                  <a:solidFill>
                    <a:schemeClr val="bg1"/>
                  </a:solidFill>
                  <a:latin typeface="Quicksand" pitchFamily="2" charset="77"/>
                </a:endParaRPr>
              </a:p>
              <a:p>
                <a:endParaRPr lang="en-GB" sz="2200" dirty="0">
                  <a:solidFill>
                    <a:schemeClr val="bg1"/>
                  </a:solidFill>
                  <a:latin typeface="Quicksand" pitchFamily="2" charset="77"/>
                </a:endParaRPr>
              </a:p>
              <a:p>
                <a:endParaRPr lang="en-US" dirty="0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1178629" y="1648281"/>
              <a:ext cx="3606568" cy="6449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3600" dirty="0" err="1">
                  <a:solidFill>
                    <a:srgbClr val="FFFFFF"/>
                  </a:solidFill>
                  <a:latin typeface="Fredoka One" panose="02000000000000000000" pitchFamily="2" charset="77"/>
                </a:rPr>
                <a:t>Gweithgaredd</a:t>
              </a:r>
              <a:r>
                <a:rPr lang="en-GB" sz="3600" dirty="0">
                  <a:solidFill>
                    <a:srgbClr val="FFFFFF"/>
                  </a:solidFill>
                  <a:latin typeface="Fredoka One" panose="02000000000000000000" pitchFamily="2" charset="77"/>
                </a:rPr>
                <a:t>  </a:t>
              </a:r>
              <a:r>
                <a:rPr lang="en-GB" sz="3600" dirty="0" smtClean="0">
                  <a:solidFill>
                    <a:srgbClr val="FFFFFF"/>
                  </a:solidFill>
                  <a:latin typeface="Fredoka One" panose="02000000000000000000" pitchFamily="2" charset="77"/>
                </a:rPr>
                <a:t>2:</a:t>
              </a:r>
              <a:endParaRPr lang="en-GB" sz="3600" dirty="0">
                <a:solidFill>
                  <a:srgbClr val="FFFFFF"/>
                </a:solidFill>
                <a:latin typeface="Fredoka One" panose="02000000000000000000" pitchFamily="2" charset="77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0693" y="446357"/>
            <a:ext cx="4542535" cy="6056713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</p:spTree>
    <p:extLst>
      <p:ext uri="{BB962C8B-B14F-4D97-AF65-F5344CB8AC3E}">
        <p14:creationId xmlns:p14="http://schemas.microsoft.com/office/powerpoint/2010/main" val="356876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54530"/>
            <a:ext cx="13699113" cy="371891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269BD1A-8DCD-5348-872F-FA9FF1BA2BF6}"/>
              </a:ext>
            </a:extLst>
          </p:cNvPr>
          <p:cNvGrpSpPr/>
          <p:nvPr/>
        </p:nvGrpSpPr>
        <p:grpSpPr>
          <a:xfrm>
            <a:off x="695788" y="385360"/>
            <a:ext cx="5656886" cy="7445332"/>
            <a:chOff x="6225990" y="1154381"/>
            <a:chExt cx="5509044" cy="6593404"/>
          </a:xfrm>
        </p:grpSpPr>
        <p:pic>
          <p:nvPicPr>
            <p:cNvPr id="12" name="Graphic 15">
              <a:extLst>
                <a:ext uri="{FF2B5EF4-FFF2-40B4-BE49-F238E27FC236}">
                  <a16:creationId xmlns:a16="http://schemas.microsoft.com/office/drawing/2014/main" id="{6212A04D-3FC7-6E40-AA1A-1C4910D088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 flipH="1">
              <a:off x="6225990" y="1154381"/>
              <a:ext cx="5509044" cy="659340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C22E842-CB59-0643-92ED-790C32F48A01}"/>
                </a:ext>
              </a:extLst>
            </p:cNvPr>
            <p:cNvSpPr txBox="1"/>
            <p:nvPr/>
          </p:nvSpPr>
          <p:spPr>
            <a:xfrm>
              <a:off x="6695441" y="2158493"/>
              <a:ext cx="4744934" cy="542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err="1">
                  <a:solidFill>
                    <a:schemeClr val="bg1"/>
                  </a:solidFill>
                  <a:latin typeface="Fredoka One" panose="02000000000000000000" pitchFamily="2" charset="77"/>
                </a:rPr>
                <a:t>Tasg</a:t>
              </a:r>
              <a:r>
                <a:rPr lang="en-GB" sz="4000" dirty="0">
                  <a:solidFill>
                    <a:schemeClr val="bg1"/>
                  </a:solidFill>
                  <a:latin typeface="Fredoka One" panose="02000000000000000000" pitchFamily="2" charset="77"/>
                </a:rPr>
                <a:t> </a:t>
              </a:r>
              <a:r>
                <a:rPr lang="en-GB" sz="4000" dirty="0" err="1" smtClean="0">
                  <a:solidFill>
                    <a:schemeClr val="bg1"/>
                  </a:solidFill>
                  <a:latin typeface="Fredoka One" panose="02000000000000000000" pitchFamily="2" charset="77"/>
                </a:rPr>
                <a:t>Ychwanegol</a:t>
              </a:r>
              <a:endParaRPr lang="en-GB" sz="4000" dirty="0" smtClean="0">
                <a:solidFill>
                  <a:schemeClr val="bg1"/>
                </a:solidFill>
                <a:latin typeface="Fredoka One" panose="02000000000000000000" pitchFamily="2" charset="77"/>
              </a:endParaRPr>
            </a:p>
            <a:p>
              <a:endParaRPr lang="en-GB" sz="2000" dirty="0" smtClean="0">
                <a:solidFill>
                  <a:srgbClr val="FFFFFF"/>
                </a:solidFill>
                <a:latin typeface="Fredoka One" panose="020B0604020202020204" charset="0"/>
              </a:endParaRPr>
            </a:p>
            <a:p>
              <a:r>
                <a:rPr lang="en-GB" sz="2000" dirty="0" err="1">
                  <a:solidFill>
                    <a:srgbClr val="FFFFFF"/>
                  </a:solidFill>
                  <a:latin typeface="Fredoka One" panose="020B0604020202020204" charset="0"/>
                </a:rPr>
                <a:t>Plannu</a:t>
              </a:r>
              <a:r>
                <a:rPr lang="en-GB" sz="2000" dirty="0">
                  <a:solidFill>
                    <a:srgbClr val="FFFFFF"/>
                  </a:solidFill>
                  <a:latin typeface="Fredoka One" panose="020B0604020202020204" charset="0"/>
                </a:rPr>
                <a:t> </a:t>
              </a:r>
              <a:r>
                <a:rPr lang="en-GB" sz="2000" dirty="0" err="1">
                  <a:solidFill>
                    <a:srgbClr val="FFFFFF"/>
                  </a:solidFill>
                  <a:latin typeface="Fredoka One" panose="020B0604020202020204" charset="0"/>
                </a:rPr>
                <a:t>ychydig</a:t>
              </a:r>
              <a:r>
                <a:rPr lang="en-GB" sz="2000" dirty="0">
                  <a:solidFill>
                    <a:srgbClr val="FFFFFF"/>
                  </a:solidFill>
                  <a:latin typeface="Fredoka One" panose="020B0604020202020204" charset="0"/>
                </a:rPr>
                <a:t> o </a:t>
              </a:r>
              <a:r>
                <a:rPr lang="en-GB" sz="2000" dirty="0" err="1">
                  <a:solidFill>
                    <a:srgbClr val="FFFFFF"/>
                  </a:solidFill>
                  <a:latin typeface="Fredoka One" panose="020B0604020202020204" charset="0"/>
                </a:rPr>
                <a:t>hadau</a:t>
              </a:r>
              <a:r>
                <a:rPr lang="en-GB" sz="2000" dirty="0">
                  <a:solidFill>
                    <a:srgbClr val="FFFFFF"/>
                  </a:solidFill>
                  <a:latin typeface="Fredoka One" panose="020B0604020202020204" charset="0"/>
                </a:rPr>
                <a:t> </a:t>
              </a:r>
              <a:r>
                <a:rPr lang="en-GB" sz="2000" dirty="0" err="1">
                  <a:solidFill>
                    <a:srgbClr val="FFFFFF"/>
                  </a:solidFill>
                  <a:latin typeface="Fredoka One" panose="020B0604020202020204" charset="0"/>
                </a:rPr>
                <a:t>mewn</a:t>
              </a:r>
              <a:r>
                <a:rPr lang="en-GB" sz="2000" dirty="0">
                  <a:solidFill>
                    <a:srgbClr val="FFFFFF"/>
                  </a:solidFill>
                  <a:latin typeface="Fredoka One" panose="020B0604020202020204" charset="0"/>
                </a:rPr>
                <a:t> </a:t>
              </a:r>
              <a:r>
                <a:rPr lang="en-GB" sz="2000" dirty="0" err="1">
                  <a:solidFill>
                    <a:srgbClr val="FFFFFF"/>
                  </a:solidFill>
                  <a:latin typeface="Fredoka One" panose="020B0604020202020204" charset="0"/>
                </a:rPr>
                <a:t>potiau</a:t>
              </a:r>
              <a:r>
                <a:rPr lang="en-GB" sz="2000" dirty="0">
                  <a:solidFill>
                    <a:srgbClr val="FFFFFF"/>
                  </a:solidFill>
                  <a:latin typeface="Fredoka One" panose="020B0604020202020204" charset="0"/>
                </a:rPr>
                <a:t> mawr </a:t>
              </a:r>
              <a:r>
                <a:rPr lang="en-GB" sz="2000" dirty="0" err="1">
                  <a:solidFill>
                    <a:srgbClr val="FFFFFF"/>
                  </a:solidFill>
                  <a:latin typeface="Fredoka One" panose="020B0604020202020204" charset="0"/>
                </a:rPr>
                <a:t>a’u</a:t>
              </a:r>
              <a:r>
                <a:rPr lang="en-GB" sz="2000" dirty="0">
                  <a:solidFill>
                    <a:srgbClr val="FFFFFF"/>
                  </a:solidFill>
                  <a:latin typeface="Fredoka One" panose="020B0604020202020204" charset="0"/>
                </a:rPr>
                <a:t> </a:t>
              </a:r>
              <a:r>
                <a:rPr lang="en-GB" sz="2000" dirty="0" err="1">
                  <a:solidFill>
                    <a:srgbClr val="FFFFFF"/>
                  </a:solidFill>
                  <a:latin typeface="Fredoka One" panose="020B0604020202020204" charset="0"/>
                </a:rPr>
                <a:t>gwylio’n</a:t>
              </a:r>
              <a:r>
                <a:rPr lang="en-GB" sz="2000" dirty="0">
                  <a:solidFill>
                    <a:srgbClr val="FFFFFF"/>
                  </a:solidFill>
                  <a:latin typeface="Fredoka One" panose="020B0604020202020204" charset="0"/>
                </a:rPr>
                <a:t> </a:t>
              </a:r>
              <a:r>
                <a:rPr lang="en-GB" sz="2000" dirty="0" err="1">
                  <a:solidFill>
                    <a:srgbClr val="FFFFFF"/>
                  </a:solidFill>
                  <a:latin typeface="Fredoka One" panose="020B0604020202020204" charset="0"/>
                </a:rPr>
                <a:t>tyfu</a:t>
              </a:r>
              <a:r>
                <a:rPr lang="en-GB" sz="2000" dirty="0">
                  <a:solidFill>
                    <a:srgbClr val="FFFFFF"/>
                  </a:solidFill>
                  <a:latin typeface="Fredoka One" panose="020B0604020202020204" charset="0"/>
                </a:rPr>
                <a:t>. </a:t>
              </a:r>
              <a:endParaRPr lang="en-GB" sz="2000" dirty="0" smtClean="0">
                <a:solidFill>
                  <a:srgbClr val="FFFFFF"/>
                </a:solidFill>
                <a:latin typeface="Fredoka One" panose="020B0604020202020204" charset="0"/>
              </a:endParaRPr>
            </a:p>
            <a:p>
              <a:endParaRPr lang="en-GB" sz="2000" dirty="0">
                <a:solidFill>
                  <a:srgbClr val="FFFFFF"/>
                </a:solidFill>
                <a:latin typeface="Fredoka One" panose="020B0604020202020204" charset="0"/>
              </a:endParaRPr>
            </a:p>
            <a:p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Dyma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rai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enghreifftiau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o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beth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allwch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ei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dyfu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Ffa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Ffrengig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bychan</a:t>
              </a:r>
              <a:endParaRPr lang="en-GB" sz="1600" dirty="0">
                <a:solidFill>
                  <a:srgbClr val="FFFFFF"/>
                </a:solidFill>
                <a:latin typeface="Quicksand" panose="020B060402020202020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Pys</a:t>
              </a:r>
              <a:endParaRPr lang="en-GB" sz="1600" dirty="0">
                <a:solidFill>
                  <a:srgbClr val="FFFFFF"/>
                </a:solidFill>
                <a:latin typeface="Quicksand" panose="020B060402020202020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Blodyn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Haul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Pys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pêr</a:t>
              </a:r>
              <a:endParaRPr lang="en-GB" sz="1600" dirty="0">
                <a:solidFill>
                  <a:srgbClr val="FFFFFF"/>
                </a:solidFill>
                <a:latin typeface="Quicksand" panose="020B0604020202020204" charset="0"/>
              </a:endParaRPr>
            </a:p>
            <a:p>
              <a:endParaRPr lang="en-GB" sz="1600" dirty="0">
                <a:solidFill>
                  <a:srgbClr val="FFFFFF"/>
                </a:solidFill>
                <a:latin typeface="Quicksand" panose="020B0604020202020204" charset="0"/>
              </a:endParaRPr>
            </a:p>
            <a:p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Ystyriwch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y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canlynol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: </a:t>
              </a:r>
            </a:p>
            <a:p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Beth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mae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planhigyn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ei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angen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i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dyfu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? Pa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mor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dal y gall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dyfu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?</a:t>
              </a:r>
            </a:p>
            <a:p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Sut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cafodd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ei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beillio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?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Ble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yw’r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lle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gorau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i’w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roi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ac a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fydd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angen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ei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symud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wrth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iddo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dyfu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? Pa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rannau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,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os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o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gwbl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,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sy’n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 </a:t>
              </a:r>
              <a:r>
                <a:rPr lang="en-GB" sz="1600" dirty="0" err="1">
                  <a:solidFill>
                    <a:srgbClr val="FFFFFF"/>
                  </a:solidFill>
                  <a:latin typeface="Quicksand" panose="020B0604020202020204" charset="0"/>
                </a:rPr>
                <a:t>fwytadwy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?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GB" sz="2000" dirty="0">
                <a:latin typeface="Quicksand" panose="020B060402020202020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GB" sz="2000" dirty="0">
                <a:latin typeface="Quicksand" panose="020B0604020202020204" charset="0"/>
              </a:endParaRPr>
            </a:p>
            <a:p>
              <a:endParaRPr lang="en-GB" sz="2000" dirty="0">
                <a:latin typeface="Quicksand" panose="020B0604020202020204" charset="0"/>
              </a:endParaRPr>
            </a:p>
            <a:p>
              <a:endParaRPr lang="en-US" sz="2000" dirty="0">
                <a:latin typeface="Quicksand" panose="020B060402020202020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6914256" y="615694"/>
            <a:ext cx="4624094" cy="3722996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43166" flipH="1">
            <a:off x="6959464" y="4213211"/>
            <a:ext cx="2856087" cy="2269863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 flipH="1">
            <a:off x="8945375" y="2269223"/>
            <a:ext cx="3986025" cy="5433207"/>
            <a:chOff x="6292048" y="685123"/>
            <a:chExt cx="5031311" cy="68580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11" cstate="email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9975" b="89983" l="19879" r="100000">
                          <a14:foregroundMark x1="43290" y1="20960" x2="48133" y2="17551"/>
                          <a14:foregroundMark x1="64279" y1="20833" x2="62260" y2="1624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92048" y="685123"/>
              <a:ext cx="2861784" cy="68580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13" cstate="email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9975" b="95918" l="0" r="79939">
                          <a14:foregroundMark x1="29990" y1="36995" x2="29585" y2="3901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50110" y="1018405"/>
              <a:ext cx="2573249" cy="619143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7047756" y="4555223"/>
            <a:ext cx="244218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Gallech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greu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lloches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hwyliog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fel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dosbarth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trwy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wneud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tipi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planhigyn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8249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81247" y="462527"/>
            <a:ext cx="10111099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200" dirty="0" err="1">
                <a:solidFill>
                  <a:srgbClr val="D78643"/>
                </a:solidFill>
                <a:latin typeface="Fredoka One" panose="02000000000000000000" pitchFamily="2" charset="77"/>
              </a:rPr>
              <a:t>Tasg</a:t>
            </a:r>
            <a:r>
              <a:rPr lang="en-GB" sz="3200" dirty="0">
                <a:solidFill>
                  <a:srgbClr val="D78643"/>
                </a:solidFill>
                <a:latin typeface="Fredoka One" panose="02000000000000000000" pitchFamily="2" charset="77"/>
              </a:rPr>
              <a:t> </a:t>
            </a:r>
            <a:r>
              <a:rPr lang="en-GB" sz="3200" dirty="0" err="1" smtClean="0">
                <a:solidFill>
                  <a:srgbClr val="D78643"/>
                </a:solidFill>
                <a:latin typeface="Fredoka One" panose="02000000000000000000" pitchFamily="2" charset="77"/>
              </a:rPr>
              <a:t>Ychwanegol</a:t>
            </a:r>
            <a:r>
              <a:rPr lang="en-GB" sz="3200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 – </a:t>
            </a:r>
            <a:r>
              <a:rPr lang="en-GB" sz="3200" dirty="0" err="1">
                <a:solidFill>
                  <a:srgbClr val="4E6A84"/>
                </a:solidFill>
                <a:latin typeface="Fredoka One" panose="02000000000000000000" pitchFamily="2" charset="77"/>
              </a:rPr>
              <a:t>Parhad</a:t>
            </a:r>
            <a:endParaRPr lang="en-US" sz="3200" dirty="0" smtClean="0">
              <a:solidFill>
                <a:srgbClr val="D78643"/>
              </a:solidFill>
              <a:latin typeface="Quicksand" panose="020B0604020202020204" charset="0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" y="6342434"/>
            <a:ext cx="12192000" cy="563210"/>
          </a:xfrm>
          <a:prstGeom prst="rect">
            <a:avLst/>
          </a:prstGeom>
          <a:solidFill>
            <a:srgbClr val="9FB7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87124" y="1228584"/>
            <a:ext cx="105015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Gall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disgyblion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greu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tabl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(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gweler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yr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enghraifft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)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gofnodi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sut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mae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eu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planhigyn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yn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tyfu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.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Ar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y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diwedd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gallwch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ddefnyddio’r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data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hwn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gyfrifo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cyfartaledd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yr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amser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egino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/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blodeuo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/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ffrwytho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neu’r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uchder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.</a:t>
            </a:r>
            <a:endParaRPr lang="en-GB" sz="1600" dirty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18D0D645-6E51-7E46-B25D-C8193745C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686052"/>
              </p:ext>
            </p:extLst>
          </p:nvPr>
        </p:nvGraphicFramePr>
        <p:xfrm>
          <a:off x="765942" y="2298700"/>
          <a:ext cx="10194160" cy="4078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2026">
                  <a:extLst>
                    <a:ext uri="{9D8B030D-6E8A-4147-A177-3AD203B41FA5}">
                      <a16:colId xmlns:a16="http://schemas.microsoft.com/office/drawing/2014/main" val="3725624733"/>
                    </a:ext>
                  </a:extLst>
                </a:gridCol>
                <a:gridCol w="2607378">
                  <a:extLst>
                    <a:ext uri="{9D8B030D-6E8A-4147-A177-3AD203B41FA5}">
                      <a16:colId xmlns:a16="http://schemas.microsoft.com/office/drawing/2014/main" val="1333146250"/>
                    </a:ext>
                  </a:extLst>
                </a:gridCol>
                <a:gridCol w="2585651">
                  <a:extLst>
                    <a:ext uri="{9D8B030D-6E8A-4147-A177-3AD203B41FA5}">
                      <a16:colId xmlns:a16="http://schemas.microsoft.com/office/drawing/2014/main" val="375407895"/>
                    </a:ext>
                  </a:extLst>
                </a:gridCol>
                <a:gridCol w="2629105">
                  <a:extLst>
                    <a:ext uri="{9D8B030D-6E8A-4147-A177-3AD203B41FA5}">
                      <a16:colId xmlns:a16="http://schemas.microsoft.com/office/drawing/2014/main" val="2337026610"/>
                    </a:ext>
                  </a:extLst>
                </a:gridCol>
              </a:tblGrid>
              <a:tr h="548640">
                <a:tc gridSpan="4">
                  <a:txBody>
                    <a:bodyPr/>
                    <a:lstStyle/>
                    <a:p>
                      <a:pPr algn="l"/>
                      <a:r>
                        <a:rPr lang="en-GB" sz="2000" b="1" kern="1200" dirty="0" err="1" smtClean="0">
                          <a:solidFill>
                            <a:srgbClr val="FFFFFF"/>
                          </a:solidFill>
                          <a:effectLst/>
                          <a:latin typeface="Quicksand" pitchFamily="2" charset="77"/>
                          <a:ea typeface="+mn-ea"/>
                          <a:cs typeface="+mn-cs"/>
                        </a:rPr>
                        <a:t>Enw’r</a:t>
                      </a:r>
                      <a:r>
                        <a:rPr lang="en-GB" sz="2000" b="1" kern="1200" dirty="0" smtClean="0">
                          <a:solidFill>
                            <a:srgbClr val="FFFFFF"/>
                          </a:solidFill>
                          <a:effectLst/>
                          <a:latin typeface="Quicksand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b="1" kern="1200" dirty="0" err="1" smtClean="0">
                          <a:solidFill>
                            <a:srgbClr val="FFFFFF"/>
                          </a:solidFill>
                          <a:effectLst/>
                          <a:latin typeface="Quicksand" pitchFamily="2" charset="77"/>
                          <a:ea typeface="+mn-ea"/>
                          <a:cs typeface="+mn-cs"/>
                        </a:rPr>
                        <a:t>Planhigyn</a:t>
                      </a:r>
                      <a:r>
                        <a:rPr lang="en-GB" sz="2000" b="1" kern="1200" dirty="0" smtClean="0">
                          <a:solidFill>
                            <a:srgbClr val="FFFFFF"/>
                          </a:solidFill>
                          <a:effectLst/>
                          <a:latin typeface="Quicksand" pitchFamily="2" charset="77"/>
                          <a:ea typeface="+mn-ea"/>
                          <a:cs typeface="+mn-cs"/>
                        </a:rPr>
                        <a:t>: </a:t>
                      </a:r>
                      <a:r>
                        <a:rPr lang="en-GB" sz="2000" b="1" kern="1200" dirty="0" err="1" smtClean="0">
                          <a:solidFill>
                            <a:srgbClr val="FFFFFF"/>
                          </a:solidFill>
                          <a:effectLst/>
                          <a:latin typeface="Quicksand" pitchFamily="2" charset="77"/>
                          <a:ea typeface="+mn-ea"/>
                          <a:cs typeface="+mn-cs"/>
                        </a:rPr>
                        <a:t>Pys</a:t>
                      </a:r>
                      <a:endParaRPr lang="en-GB" sz="2000" dirty="0">
                        <a:solidFill>
                          <a:srgbClr val="FFFFFF"/>
                        </a:solidFill>
                        <a:effectLst/>
                        <a:latin typeface="Quicksand" pitchFamily="2" charset="77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A8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>
                        <a:effectLst/>
                        <a:latin typeface="Quicksand" pitchFamily="2" charset="77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A8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>
                        <a:effectLst/>
                        <a:latin typeface="Quicksand" pitchFamily="2" charset="77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E6A8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>
                        <a:effectLst/>
                        <a:latin typeface="Quicksand" pitchFamily="2" charset="77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E6A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666770"/>
                  </a:ext>
                </a:extLst>
              </a:tr>
              <a:tr h="98026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err="1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Dyddiad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err="1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Nifer</a:t>
                      </a:r>
                      <a:r>
                        <a:rPr lang="en-US" sz="1800" b="1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 y </a:t>
                      </a:r>
                      <a:r>
                        <a:rPr lang="en-US" sz="1800" b="1" dirty="0" err="1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Diwrnodau</a:t>
                      </a:r>
                      <a:r>
                        <a:rPr lang="en-US" sz="1800" b="1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 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err="1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Uchder</a:t>
                      </a:r>
                      <a:r>
                        <a:rPr lang="en-US" sz="1800" b="1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 </a:t>
                      </a:r>
                      <a:r>
                        <a:rPr lang="en-US" sz="1800" b="1" dirty="0" err="1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mewn</a:t>
                      </a:r>
                      <a:r>
                        <a:rPr lang="en-US" sz="1800" b="1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 </a:t>
                      </a:r>
                      <a:r>
                        <a:rPr lang="en-US" sz="1800" b="1" dirty="0" err="1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Centimedrau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err="1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Nodiadau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510975"/>
                  </a:ext>
                </a:extLst>
              </a:tr>
              <a:tr h="4849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09.05.24</a:t>
                      </a:r>
                      <a:endParaRPr lang="en-GB" sz="1800" b="1" dirty="0">
                        <a:solidFill>
                          <a:srgbClr val="4E6A84"/>
                        </a:solidFill>
                        <a:effectLst/>
                        <a:latin typeface="Quicksand" panose="020B060402020202020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0</a:t>
                      </a:r>
                      <a:endParaRPr lang="en-US" sz="18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0cm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err="1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Plannwyd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7931837"/>
                  </a:ext>
                </a:extLst>
              </a:tr>
              <a:tr h="392104"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16.05.24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8</a:t>
                      </a:r>
                      <a:endParaRPr lang="en-US" sz="18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0.5cm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err="1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Blaguryn</a:t>
                      </a:r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kern="1200" dirty="0" err="1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cyntaf</a:t>
                      </a:r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kern="1200" dirty="0" err="1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kern="1200" dirty="0" err="1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egino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349492"/>
                  </a:ext>
                </a:extLst>
              </a:tr>
              <a:tr h="392104"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20.05.24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12</a:t>
                      </a:r>
                      <a:endParaRPr lang="en-US" sz="18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3cm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err="1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Deilen</a:t>
                      </a:r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kern="1200" dirty="0" err="1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gyntaf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6752660"/>
                  </a:ext>
                </a:extLst>
              </a:tr>
              <a:tr h="392104"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10.06.24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33</a:t>
                      </a:r>
                      <a:endParaRPr lang="en-US" sz="18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27cm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err="1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Blodyn</a:t>
                      </a:r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kern="1200" dirty="0" err="1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cyntaf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5686216"/>
                  </a:ext>
                </a:extLst>
              </a:tr>
              <a:tr h="392104"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08.07.24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61</a:t>
                      </a:r>
                      <a:endParaRPr lang="en-US" sz="18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45cm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err="1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Coden</a:t>
                      </a:r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kern="1200" dirty="0" err="1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pys</a:t>
                      </a:r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kern="1200" dirty="0" err="1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aeddfed</a:t>
                      </a:r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kern="1200" dirty="0" err="1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cyntaf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65358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094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45065"/>
            <a:ext cx="15125700" cy="391912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2195" y="420944"/>
            <a:ext cx="7851790" cy="70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 err="1">
                <a:solidFill>
                  <a:srgbClr val="4E6A84"/>
                </a:solidFill>
                <a:latin typeface="Fredoka One" panose="02000000000000000000" pitchFamily="2" charset="77"/>
              </a:rPr>
              <a:t>Encil</a:t>
            </a:r>
            <a:r>
              <a:rPr lang="en-GB" sz="4000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dirty="0" err="1">
                <a:solidFill>
                  <a:srgbClr val="4E6A84"/>
                </a:solidFill>
                <a:latin typeface="Fredoka One" panose="02000000000000000000" pitchFamily="2" charset="77"/>
              </a:rPr>
              <a:t>Darluniadwy</a:t>
            </a:r>
            <a:endParaRPr lang="en-GB" sz="4000" dirty="0">
              <a:solidFill>
                <a:srgbClr val="4E6A84"/>
              </a:solidFill>
              <a:latin typeface="Fredoka One" panose="02000000000000000000" pitchFamily="2" charset="77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43795" y="1347315"/>
            <a:ext cx="593480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Roedd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y </a:t>
            </a:r>
            <a:r>
              <a:rPr lang="en-GB" sz="2800" b="1" dirty="0" err="1">
                <a:solidFill>
                  <a:srgbClr val="D78643"/>
                </a:solidFill>
                <a:latin typeface="Fredoka One" panose="020B0604020202020204" charset="0"/>
              </a:rPr>
              <a:t>Darluniadwy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yn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ffasiynol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iawn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yn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1780,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wedi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ei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boblogeiddio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gan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William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Gilpin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ac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ysgrifenwyr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rhamantaidd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eraill</a:t>
            </a:r>
            <a:r>
              <a:rPr lang="en-GB" sz="2000" b="1" dirty="0" smtClean="0">
                <a:solidFill>
                  <a:srgbClr val="4E6A84"/>
                </a:solidFill>
                <a:latin typeface="Quicksand" panose="020B0604020202020204" charset="0"/>
              </a:rPr>
              <a:t>.</a:t>
            </a:r>
          </a:p>
          <a:p>
            <a:endParaRPr lang="en-GB" sz="1000" b="1" dirty="0">
              <a:solidFill>
                <a:srgbClr val="4E6A84"/>
              </a:solidFill>
              <a:latin typeface="Quicksand" panose="020B0604020202020204" charset="0"/>
            </a:endParaRPr>
          </a:p>
          <a:p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Roedd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tirluniau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darluniadwy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yn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llawn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D78643"/>
                </a:solidFill>
                <a:latin typeface="Fredoka One" panose="020B0604020202020204" charset="0"/>
              </a:rPr>
              <a:t>amrywiaeth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a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syndod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gyda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rhywbeth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gwahanol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rownd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bob cornel,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cyferbyniad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cryf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i’r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gerddi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ffurfiol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cynharach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o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arddull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</a:rPr>
              <a:t>Ffrengig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.</a:t>
            </a:r>
            <a:endParaRPr lang="en-GB" sz="2000" dirty="0" smtClean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3795" y="4838545"/>
            <a:ext cx="59348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Yn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nyddiadur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Eleanor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mae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hi’n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dweud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wrthym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eu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bod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yn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mwynhau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harddwch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darluniadwy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eu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gardd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gyda’r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gwelyau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rhosod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a’r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ardaloedd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naturiol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FFFFFF"/>
                </a:solidFill>
                <a:latin typeface="Quicksand" panose="020B0604020202020204" charset="0"/>
              </a:rPr>
              <a:t>gwyllt</a:t>
            </a:r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7"/>
          <a:stretch/>
        </p:blipFill>
        <p:spPr>
          <a:xfrm>
            <a:off x="6819900" y="596900"/>
            <a:ext cx="4853975" cy="5803900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</p:spTree>
    <p:extLst>
      <p:ext uri="{BB962C8B-B14F-4D97-AF65-F5344CB8AC3E}">
        <p14:creationId xmlns:p14="http://schemas.microsoft.com/office/powerpoint/2010/main" val="189807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445000"/>
            <a:ext cx="12778668" cy="2413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2195" y="420944"/>
            <a:ext cx="7851790" cy="70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 err="1">
                <a:solidFill>
                  <a:srgbClr val="4E6A84"/>
                </a:solidFill>
                <a:latin typeface="Fredoka One" panose="02000000000000000000" pitchFamily="2" charset="77"/>
              </a:rPr>
              <a:t>Gardd</a:t>
            </a:r>
            <a:r>
              <a:rPr lang="en-GB" sz="4000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dirty="0" err="1">
                <a:solidFill>
                  <a:srgbClr val="4E6A84"/>
                </a:solidFill>
                <a:latin typeface="Fredoka One" panose="02000000000000000000" pitchFamily="2" charset="77"/>
              </a:rPr>
              <a:t>gegin</a:t>
            </a:r>
            <a:r>
              <a:rPr lang="en-GB" sz="4000" dirty="0">
                <a:solidFill>
                  <a:srgbClr val="4E6A84"/>
                </a:solidFill>
                <a:latin typeface="Fredoka One" panose="02000000000000000000" pitchFamily="2" charset="77"/>
              </a:rPr>
              <a:t> a </a:t>
            </a:r>
            <a:r>
              <a:rPr lang="en-GB" sz="4000" dirty="0" err="1">
                <a:solidFill>
                  <a:srgbClr val="4E6A84"/>
                </a:solidFill>
                <a:latin typeface="Fredoka One" panose="02000000000000000000" pitchFamily="2" charset="77"/>
              </a:rPr>
              <a:t>chaeau</a:t>
            </a:r>
            <a:endParaRPr lang="en-GB" sz="4000" dirty="0">
              <a:solidFill>
                <a:srgbClr val="4E6A84"/>
              </a:solidFill>
              <a:latin typeface="Fredoka One" panose="02000000000000000000" pitchFamily="2" charset="77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43794" y="1347315"/>
            <a:ext cx="111037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Roedd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y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Merched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yn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rhamantwyr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a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oedd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eisiau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byw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o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fewn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y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tirlun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Darluniadwy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mewn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harmoni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>
                <a:solidFill>
                  <a:srgbClr val="4E6A84"/>
                </a:solidFill>
                <a:latin typeface="Quicksand" panose="020B0604020202020204" charset="0"/>
              </a:rPr>
              <a:t>gyda’r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 err="1" smtClean="0">
                <a:solidFill>
                  <a:srgbClr val="4E6A84"/>
                </a:solidFill>
                <a:latin typeface="Quicksand" panose="020B0604020202020204" charset="0"/>
              </a:rPr>
              <a:t>tymhorau</a:t>
            </a:r>
            <a:r>
              <a:rPr lang="en-GB" sz="2000" b="1" dirty="0" smtClean="0">
                <a:solidFill>
                  <a:srgbClr val="4E6A84"/>
                </a:solidFill>
                <a:latin typeface="Quicksand" panose="020B0604020202020204" charset="0"/>
              </a:rPr>
              <a:t>. </a:t>
            </a:r>
            <a:r>
              <a:rPr lang="cy-GB" sz="2000" dirty="0">
                <a:solidFill>
                  <a:srgbClr val="4E6A84"/>
                </a:solidFill>
                <a:latin typeface="Quicksand" panose="020B0604020202020204" charset="0"/>
              </a:rPr>
              <a:t>Bu iddynt ddechrau </a:t>
            </a:r>
            <a:r>
              <a:rPr lang="cy-GB" sz="2000" dirty="0">
                <a:solidFill>
                  <a:srgbClr val="D78643"/>
                </a:solidFill>
                <a:latin typeface="Fredoka One" panose="020B0604020202020204" charset="0"/>
              </a:rPr>
              <a:t>trawsnewid </a:t>
            </a:r>
            <a:r>
              <a:rPr lang="cy-GB" sz="2000" dirty="0">
                <a:solidFill>
                  <a:srgbClr val="4E6A84"/>
                </a:solidFill>
                <a:latin typeface="Quicksand" panose="020B0604020202020204" charset="0"/>
              </a:rPr>
              <a:t>y tŷ a’r gerddi gan greu ystâd fechan gyda llwyni a gerddi.</a:t>
            </a:r>
            <a:endParaRPr lang="en-GB" sz="2000" dirty="0" smtClean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83883" y="2291982"/>
            <a:ext cx="4020201" cy="345026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789363" y="2893506"/>
            <a:ext cx="2813559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Roedd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gardd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y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gegin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a’r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caeau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ym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Mhlas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Newydd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yn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bwysig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Ferched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Llangollen. Bu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iddynt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fwyta’r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bwyd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a </a:t>
            </a:r>
            <a:r>
              <a:rPr lang="en-GB" sz="2000" dirty="0" err="1">
                <a:solidFill>
                  <a:srgbClr val="D78643"/>
                </a:solidFill>
                <a:latin typeface="Fredoka One" panose="020B0604020202020204" charset="0"/>
              </a:rPr>
              <a:t>gynhyrchwyd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a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gwerthu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tatws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gael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incwm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ychwanegol</a:t>
            </a:r>
            <a:endParaRPr lang="en-GB" sz="2400" dirty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390" b="89917" l="19266" r="100000">
                        <a14:foregroundMark x1="56697" y1="19544" x2="65321" y2="84599"/>
                        <a14:foregroundMark x1="40183" y1="85428" x2="45688" y2="81630"/>
                        <a14:backgroundMark x1="38716" y1="46754" x2="38716" y2="467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566375" y="618318"/>
            <a:ext cx="3320848" cy="882971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3794" y="2553592"/>
            <a:ext cx="5740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000" dirty="0">
                <a:solidFill>
                  <a:srgbClr val="4E6A84"/>
                </a:solidFill>
                <a:latin typeface="Quicksand" panose="020B0604020202020204" charset="0"/>
              </a:rPr>
              <a:t>Roedd llwybrau gro troellog yn arwain trwy ardd y gegin gydag ardaloedd caeedig ar gyfer ffrwythau, llysiau a blodau. Roedd gwartheg yn pori’r cae o flaen y tŷ ac roedd cynnyrch llaeth yn cael eu corddi yn y Llaethdy rystig. </a:t>
            </a:r>
            <a:endParaRPr lang="en-GB" sz="2000" dirty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484" b="89372" l="8856" r="962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32932" y="4184808"/>
            <a:ext cx="4505229" cy="317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66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050" b="19658"/>
          <a:stretch/>
        </p:blipFill>
        <p:spPr>
          <a:xfrm flipH="1">
            <a:off x="-12702" y="4495800"/>
            <a:ext cx="12204701" cy="23876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2195" y="420944"/>
            <a:ext cx="7851790" cy="70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 err="1">
                <a:solidFill>
                  <a:srgbClr val="4E6A84"/>
                </a:solidFill>
                <a:latin typeface="Fredoka One" panose="02000000000000000000" pitchFamily="2" charset="77"/>
              </a:rPr>
              <a:t>Llwyni</a:t>
            </a:r>
            <a:r>
              <a:rPr lang="en-GB" sz="4000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dirty="0" err="1">
                <a:solidFill>
                  <a:srgbClr val="4E6A84"/>
                </a:solidFill>
                <a:latin typeface="Fredoka One" panose="02000000000000000000" pitchFamily="2" charset="77"/>
              </a:rPr>
              <a:t>Sioraidd</a:t>
            </a:r>
            <a:endParaRPr lang="en-GB" sz="4000" dirty="0">
              <a:solidFill>
                <a:srgbClr val="4E6A84"/>
              </a:solidFill>
              <a:latin typeface="Fredoka One" panose="02000000000000000000" pitchFamily="2" charset="77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22800" y="1604660"/>
            <a:ext cx="5740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Yma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gallai’r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Merched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fwynhau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golygfeydd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ac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arogleuon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y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llwyni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casgliad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hyfryd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o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goed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lelog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tresi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aur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banhadlen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a 44  o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wahanol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amrywiaethau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o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rosod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wedi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eu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plannu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ochr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yn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ochr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â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chrocws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blodau’r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gwynt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a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briallu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. </a:t>
            </a:r>
            <a:endParaRPr lang="en-GB" b="1" dirty="0" smtClean="0">
              <a:solidFill>
                <a:srgbClr val="4E6A84"/>
              </a:solidFill>
              <a:latin typeface="Quicksand" panose="020B0604020202020204" charset="0"/>
            </a:endParaRPr>
          </a:p>
          <a:p>
            <a:endParaRPr lang="en-GB" dirty="0">
              <a:solidFill>
                <a:srgbClr val="4E6A84"/>
              </a:solidFill>
              <a:latin typeface="Quicksand" panose="020B0604020202020204" charset="0"/>
            </a:endParaRPr>
          </a:p>
          <a:p>
            <a:r>
              <a:rPr lang="cy-GB" sz="2000" dirty="0">
                <a:solidFill>
                  <a:srgbClr val="D78643"/>
                </a:solidFill>
                <a:latin typeface="Fredoka One" panose="020B0604020202020204" charset="0"/>
              </a:rPr>
              <a:t>Ysbrydolwyd</a:t>
            </a:r>
            <a:r>
              <a:rPr lang="cy-GB" dirty="0">
                <a:solidFill>
                  <a:srgbClr val="4E6A84"/>
                </a:solidFill>
                <a:latin typeface="Quicksand" panose="020B0604020202020204" charset="0"/>
              </a:rPr>
              <a:t> y plannu gan ardd Woodstock, tŷ ewythr a modryb Sarah yn Iwerddon. Ar ochr y tŷ roedd bwa Gothig gyda chloch, a ddefnyddiwyd i alw’r garddwr. Roedd y gerddi mor anhygoel roedd y Frenhines Charlotte wedi gofyn am ei chopi ei hun o gynlluniau’r ardd!</a:t>
            </a:r>
            <a:endParaRPr lang="en-GB" sz="2000" dirty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195" y="1355891"/>
            <a:ext cx="3758037" cy="5070239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390" b="89917" l="0" r="97510">
                        <a14:foregroundMark x1="56130" y1="85704" x2="45977" y2="85773"/>
                        <a14:backgroundMark x1="53448" y1="83633" x2="53448" y2="836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4780"/>
          <a:stretch/>
        </p:blipFill>
        <p:spPr>
          <a:xfrm>
            <a:off x="9764565" y="-279400"/>
            <a:ext cx="3337930" cy="882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80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98338"/>
            <a:ext cx="12689237" cy="275966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2195" y="420944"/>
            <a:ext cx="7851790" cy="70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>
                <a:solidFill>
                  <a:srgbClr val="4E6A84"/>
                </a:solidFill>
                <a:latin typeface="Fredoka One" panose="02000000000000000000" pitchFamily="2" charset="77"/>
              </a:rPr>
              <a:t>Y Glyn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43794" y="1347315"/>
            <a:ext cx="4545435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Gyda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gwaith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ar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y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llwyni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a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gerddi’r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gegin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wedi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ei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gwblhau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,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bu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i’r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Merched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droi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eu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</a:t>
            </a:r>
            <a:r>
              <a:rPr lang="en-GB" sz="1900" b="1" dirty="0" err="1">
                <a:solidFill>
                  <a:srgbClr val="D78643"/>
                </a:solidFill>
                <a:latin typeface="Quicksand" panose="020B0604020202020204" charset="0"/>
              </a:rPr>
              <a:t>sylw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 at y Glyn.</a:t>
            </a:r>
            <a:endParaRPr lang="en-GB" sz="1900" dirty="0">
              <a:solidFill>
                <a:srgbClr val="D78643"/>
              </a:solidFill>
              <a:latin typeface="Quicksand" panose="020B060402020202020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5471114" y="435351"/>
            <a:ext cx="6137747" cy="4098757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85414" y="3735512"/>
            <a:ext cx="3624062" cy="30049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12570" y="4098338"/>
            <a:ext cx="2689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y-GB" dirty="0">
                <a:solidFill>
                  <a:srgbClr val="4E6A84"/>
                </a:solidFill>
                <a:latin typeface="Quicksand" panose="020B0604020202020204" charset="0"/>
              </a:rPr>
              <a:t>Bu i ni hefyd ychwanegu nodweddion megis yr wrn a’r bedyddfaen o Abaty Glyn y Groes ac adeiladwyd tŷ haf gyda llyfrgell fechan y tu mewn!</a:t>
            </a:r>
            <a:endParaRPr lang="en-GB" dirty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431" b="90417" l="18978" r="100000">
                        <a14:foregroundMark x1="56204" y1="19653" x2="64781" y2="85069"/>
                        <a14:foregroundMark x1="39781" y1="85903" x2="45255" y2="82083"/>
                        <a14:backgroundMark x1="38321" y1="47014" x2="38321" y2="470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578"/>
          <a:stretch/>
        </p:blipFill>
        <p:spPr>
          <a:xfrm flipH="1">
            <a:off x="9422222" y="1182145"/>
            <a:ext cx="3337930" cy="882971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3794" y="2513207"/>
            <a:ext cx="438540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Roedd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nant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Gyflymen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y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lle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perffaith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ar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gyfer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gardd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goetir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wyllt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.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Cafodd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rhaeadrau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eu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gwella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cafodd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pyllau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eu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dyfnhau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cafodd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meinciau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eu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harysgrifio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a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chrëwyd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llwybrau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i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groesi’r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nant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dros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bontydd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pren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064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5D1A419-1C33-4342-88BF-8D15BF609A7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548226"/>
            <a:ext cx="12192001" cy="330977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C444F7-5E5D-B842-8AB5-203B1FA367CA}"/>
              </a:ext>
            </a:extLst>
          </p:cNvPr>
          <p:cNvSpPr txBox="1"/>
          <p:nvPr/>
        </p:nvSpPr>
        <p:spPr>
          <a:xfrm>
            <a:off x="574766" y="410592"/>
            <a:ext cx="64791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Rydym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yn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gwybod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cymaint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am y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gerddi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a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sut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roeddent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yn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edrych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oherwydd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y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cofnodion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ysgrifenedig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ac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artistig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niferus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. Bu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i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ymwelwyr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fwynhau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paentio’r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gerddi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a’r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Glyn.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Roedd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dyddiaduron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Eleanor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hefyd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yn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cynnwys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nifer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o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ddisgrifiadau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b="1" dirty="0" err="1">
                <a:solidFill>
                  <a:srgbClr val="4E6A84"/>
                </a:solidFill>
                <a:latin typeface="Quicksand" panose="020B0604020202020204" charset="0"/>
              </a:rPr>
              <a:t>manwl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2417" y="442304"/>
            <a:ext cx="4512803" cy="5970324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361" y="2066346"/>
            <a:ext cx="5841524" cy="4346282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6547" y="2202129"/>
            <a:ext cx="3836124" cy="5708744"/>
          </a:xfrm>
          <a:prstGeom prst="rect">
            <a:avLst/>
          </a:prstGeom>
        </p:spPr>
      </p:pic>
      <p:sp>
        <p:nvSpPr>
          <p:cNvPr id="19" name="tab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5199870-E06E-7747-AA00-3D82DF46AD19}"/>
              </a:ext>
            </a:extLst>
          </p:cNvPr>
          <p:cNvSpPr/>
          <p:nvPr/>
        </p:nvSpPr>
        <p:spPr>
          <a:xfrm>
            <a:off x="7876903" y="5400911"/>
            <a:ext cx="4061707" cy="466489"/>
          </a:xfrm>
          <a:prstGeom prst="roundRect">
            <a:avLst>
              <a:gd name="adj" fmla="val 33750"/>
            </a:avLst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err="1">
                <a:solidFill>
                  <a:srgbClr val="4E6A84"/>
                </a:solidFill>
                <a:latin typeface="Fredoka One" panose="020B0604020202020204" charset="0"/>
              </a:rPr>
              <a:t>Paentiadau’r</a:t>
            </a:r>
            <a:r>
              <a:rPr lang="en-GB" sz="20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Fredoka One" panose="020B0604020202020204" charset="0"/>
              </a:rPr>
              <a:t>Fonesig</a:t>
            </a:r>
            <a:r>
              <a:rPr lang="en-GB" sz="2000" dirty="0">
                <a:solidFill>
                  <a:srgbClr val="4E6A84"/>
                </a:solidFill>
                <a:latin typeface="Fredoka One" panose="020B0604020202020204" charset="0"/>
              </a:rPr>
              <a:t> Leighton</a:t>
            </a:r>
          </a:p>
        </p:txBody>
      </p:sp>
    </p:spTree>
    <p:extLst>
      <p:ext uri="{BB962C8B-B14F-4D97-AF65-F5344CB8AC3E}">
        <p14:creationId xmlns:p14="http://schemas.microsoft.com/office/powerpoint/2010/main" val="317218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37366"/>
            <a:ext cx="12193059" cy="2858376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622501" y="657955"/>
            <a:ext cx="5488361" cy="7154405"/>
            <a:chOff x="622502" y="657955"/>
            <a:chExt cx="4935810" cy="715440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2018A6C-E7DA-A04D-B019-AE58875BCFD4}"/>
                </a:ext>
              </a:extLst>
            </p:cNvPr>
            <p:cNvGrpSpPr/>
            <p:nvPr/>
          </p:nvGrpSpPr>
          <p:grpSpPr>
            <a:xfrm>
              <a:off x="622502" y="657955"/>
              <a:ext cx="4935810" cy="7154405"/>
              <a:chOff x="5122693" y="2939838"/>
              <a:chExt cx="3690496" cy="6593404"/>
            </a:xfrm>
          </p:grpSpPr>
          <p:pic>
            <p:nvPicPr>
              <p:cNvPr id="9" name="Graphic 11">
                <a:extLst>
                  <a:ext uri="{FF2B5EF4-FFF2-40B4-BE49-F238E27FC236}">
                    <a16:creationId xmlns:a16="http://schemas.microsoft.com/office/drawing/2014/main" id="{93DE2649-99BA-8047-8421-DFC4AAB77F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9"/>
                  </a:ext>
                </a:extLst>
              </a:blip>
              <a:stretch>
                <a:fillRect/>
              </a:stretch>
            </p:blipFill>
            <p:spPr>
              <a:xfrm flipH="1">
                <a:off x="5122693" y="2939838"/>
                <a:ext cx="3690496" cy="6593404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9595D39-4F6C-EA45-9027-DC4783050CFC}"/>
                  </a:ext>
                </a:extLst>
              </p:cNvPr>
              <p:cNvSpPr txBox="1"/>
              <p:nvPr/>
            </p:nvSpPr>
            <p:spPr>
              <a:xfrm>
                <a:off x="5487184" y="4575973"/>
                <a:ext cx="3048949" cy="18720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I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ddechrau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darllenwch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trwy’r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cwestiynau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ar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y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sleid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nesaf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fel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dosbarth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a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chadarnhau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ystyr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unrhyw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eiriau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newydd.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Yna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gwyliwch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y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ffilm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, a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grëwyd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gan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ddefnyddio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darnau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o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ddyddiadur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Eleanor ac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atebwch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 y </a:t>
                </a:r>
                <a:r>
                  <a:rPr lang="en-GB" dirty="0" err="1">
                    <a:solidFill>
                      <a:srgbClr val="FFFFFF"/>
                    </a:solidFill>
                    <a:latin typeface="Quicksand" panose="020B0604020202020204" charset="0"/>
                  </a:rPr>
                  <a:t>cwestiynau</a:t>
                </a:r>
                <a:r>
                  <a:rPr lang="en-GB" dirty="0" smtClean="0">
                    <a:solidFill>
                      <a:srgbClr val="FFFFFF"/>
                    </a:solidFill>
                    <a:latin typeface="Quicksand" panose="020B0604020202020204" charset="0"/>
                  </a:rPr>
                  <a:t>.</a:t>
                </a:r>
                <a:endParaRPr lang="en-GB" sz="2000" dirty="0">
                  <a:solidFill>
                    <a:schemeClr val="bg1"/>
                  </a:solidFill>
                  <a:latin typeface="Quicksand" pitchFamily="2" charset="77"/>
                </a:endParaRPr>
              </a:p>
              <a:p>
                <a:endParaRPr lang="en-US" dirty="0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1109986" y="1712178"/>
              <a:ext cx="3606568" cy="6449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3600" dirty="0" err="1">
                  <a:solidFill>
                    <a:srgbClr val="FFFFFF"/>
                  </a:solidFill>
                  <a:latin typeface="Fredoka One" panose="02000000000000000000" pitchFamily="2" charset="77"/>
                </a:rPr>
                <a:t>Gweithgaredd</a:t>
              </a:r>
              <a:r>
                <a:rPr lang="en-GB" sz="3600" dirty="0">
                  <a:solidFill>
                    <a:srgbClr val="FFFFFF"/>
                  </a:solidFill>
                  <a:latin typeface="Fredoka One" panose="02000000000000000000" pitchFamily="2" charset="77"/>
                </a:rPr>
                <a:t> </a:t>
              </a:r>
              <a:r>
                <a:rPr lang="en-GB" sz="3600" dirty="0" smtClean="0">
                  <a:solidFill>
                    <a:srgbClr val="FFFFFF"/>
                  </a:solidFill>
                  <a:latin typeface="Fredoka One" panose="02000000000000000000" pitchFamily="2" charset="77"/>
                </a:rPr>
                <a:t>1:</a:t>
              </a:r>
              <a:endParaRPr lang="en-GB" sz="3600" dirty="0">
                <a:solidFill>
                  <a:srgbClr val="FFFFFF"/>
                </a:solidFill>
                <a:latin typeface="Fredoka One" panose="02000000000000000000" pitchFamily="2" charset="77"/>
              </a:endParaRPr>
            </a:p>
          </p:txBody>
        </p:sp>
      </p:grpSp>
      <p:sp>
        <p:nvSpPr>
          <p:cNvPr id="17" name="tab">
            <a:hlinkClick r:id="rId10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5892CCC1-E28C-1046-A60C-74891DCE1820}"/>
              </a:ext>
            </a:extLst>
          </p:cNvPr>
          <p:cNvSpPr/>
          <p:nvPr/>
        </p:nvSpPr>
        <p:spPr>
          <a:xfrm rot="10800000">
            <a:off x="1402844" y="5003233"/>
            <a:ext cx="4032338" cy="1391417"/>
          </a:xfrm>
          <a:prstGeom prst="roundRect">
            <a:avLst>
              <a:gd name="adj" fmla="val 33750"/>
            </a:avLst>
          </a:prstGeom>
          <a:solidFill>
            <a:srgbClr val="9FB7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AB8DE"/>
              </a:solidFill>
            </a:endParaRPr>
          </a:p>
        </p:txBody>
      </p:sp>
      <p:sp>
        <p:nvSpPr>
          <p:cNvPr id="18" name="tab">
            <a:hlinkHover r:id="" action="ppaction://noaction" highlightClick="1"/>
            <a:extLst>
              <a:ext uri="{FF2B5EF4-FFF2-40B4-BE49-F238E27FC236}">
                <a16:creationId xmlns:a16="http://schemas.microsoft.com/office/drawing/2014/main" id="{5892CCC1-E28C-1046-A60C-74891DCE1820}"/>
              </a:ext>
            </a:extLst>
          </p:cNvPr>
          <p:cNvSpPr/>
          <p:nvPr/>
        </p:nvSpPr>
        <p:spPr>
          <a:xfrm rot="9865933">
            <a:off x="1004480" y="4675340"/>
            <a:ext cx="1921284" cy="628613"/>
          </a:xfrm>
          <a:prstGeom prst="roundRect">
            <a:avLst>
              <a:gd name="adj" fmla="val 33750"/>
            </a:avLst>
          </a:prstGeom>
          <a:solidFill>
            <a:srgbClr val="D78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AB8DE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D39C7C-2A28-6747-8C82-DDBBF1808F9E}"/>
              </a:ext>
            </a:extLst>
          </p:cNvPr>
          <p:cNvSpPr txBox="1"/>
          <p:nvPr/>
        </p:nvSpPr>
        <p:spPr>
          <a:xfrm rot="20672902">
            <a:off x="845236" y="4726755"/>
            <a:ext cx="2165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FFD966"/>
                </a:solidFill>
                <a:latin typeface="Fredoka One" panose="020B0604020202020204" charset="0"/>
              </a:rPr>
              <a:t>Gwyliwch </a:t>
            </a:r>
          </a:p>
        </p:txBody>
      </p:sp>
      <p:sp>
        <p:nvSpPr>
          <p:cNvPr id="20" name="TextBox 19">
            <a:hlinkClick r:id="rId11"/>
            <a:extLst>
              <a:ext uri="{FF2B5EF4-FFF2-40B4-BE49-F238E27FC236}">
                <a16:creationId xmlns:a16="http://schemas.microsoft.com/office/drawing/2014/main" id="{6BD39C7C-2A28-6747-8C82-DDBBF1808F9E}"/>
              </a:ext>
            </a:extLst>
          </p:cNvPr>
          <p:cNvSpPr txBox="1"/>
          <p:nvPr/>
        </p:nvSpPr>
        <p:spPr>
          <a:xfrm>
            <a:off x="1708277" y="5221888"/>
            <a:ext cx="34043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>
                <a:solidFill>
                  <a:srgbClr val="FFFFFF"/>
                </a:solidFill>
                <a:latin typeface="Fredoka One" panose="020B0604020202020204" charset="0"/>
              </a:rPr>
              <a:t>Cefnogwyr</a:t>
            </a:r>
            <a:r>
              <a:rPr lang="en-GB" sz="2800" dirty="0">
                <a:solidFill>
                  <a:srgbClr val="FFFFFF"/>
                </a:solidFill>
                <a:latin typeface="Fredoka One" panose="020B0604020202020204" charset="0"/>
              </a:rPr>
              <a:t> y </a:t>
            </a:r>
            <a:r>
              <a:rPr lang="en-GB" sz="2800" dirty="0" err="1">
                <a:solidFill>
                  <a:srgbClr val="FFFFFF"/>
                </a:solidFill>
                <a:latin typeface="Fredoka One" panose="020B0604020202020204" charset="0"/>
              </a:rPr>
              <a:t>Darluniadwy</a:t>
            </a:r>
            <a:r>
              <a:rPr lang="en-GB" sz="2800" dirty="0">
                <a:solidFill>
                  <a:srgbClr val="FFFFFF"/>
                </a:solidFill>
                <a:latin typeface="Fredoka One" panose="020B0604020202020204" charset="0"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0699">
            <a:off x="6686381" y="637997"/>
            <a:ext cx="4931156" cy="3645750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42778">
            <a:off x="7269099" y="3862758"/>
            <a:ext cx="3562522" cy="2542953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</p:spTree>
    <p:extLst>
      <p:ext uri="{BB962C8B-B14F-4D97-AF65-F5344CB8AC3E}">
        <p14:creationId xmlns:p14="http://schemas.microsoft.com/office/powerpoint/2010/main" val="121183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37366"/>
            <a:ext cx="12193059" cy="285837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9634" y="104503"/>
            <a:ext cx="7089866" cy="675349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83742" y="780994"/>
            <a:ext cx="54625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buAutoNum type="arabicPeriod"/>
            </a:pPr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Beth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mae’r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Merched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am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ei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 smtClean="0">
                <a:solidFill>
                  <a:srgbClr val="4E6A84"/>
                </a:solidFill>
                <a:latin typeface="Fredoka One" panose="020B0604020202020204" charset="0"/>
              </a:rPr>
              <a:t>ddangos</a:t>
            </a:r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</a:p>
          <a:p>
            <a:pPr lvl="0" algn="ctr"/>
            <a:r>
              <a:rPr lang="en-GB" sz="1500" dirty="0" err="1" smtClean="0">
                <a:solidFill>
                  <a:srgbClr val="4E6A84"/>
                </a:solidFill>
                <a:latin typeface="Fredoka One" panose="020B0604020202020204" charset="0"/>
              </a:rPr>
              <a:t>i</a:t>
            </a:r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ni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a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dweud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wrthym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amdano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yn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y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ffilm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fer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hon? </a:t>
            </a:r>
          </a:p>
          <a:p>
            <a:pPr lvl="0" algn="ctr"/>
            <a:endParaRPr lang="en-GB" sz="1500" dirty="0">
              <a:solidFill>
                <a:srgbClr val="D78643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2. Pa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anifeiliaid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sydd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ganddynt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yno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?</a:t>
            </a:r>
          </a:p>
          <a:p>
            <a:pPr lvl="0" algn="ctr"/>
            <a:endParaRPr lang="en-GB" sz="15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3.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Pwy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sy’n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cynllunio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cynllun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plannu’r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ardd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?</a:t>
            </a:r>
          </a:p>
          <a:p>
            <a:pPr lvl="0" algn="ctr"/>
            <a:endParaRPr lang="en-GB" sz="15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4. Beth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maen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nhw’n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ei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dyfu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? </a:t>
            </a:r>
          </a:p>
          <a:p>
            <a:pPr lvl="0" algn="ctr"/>
            <a:endParaRPr lang="en-GB" sz="15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5. Faint o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wahanol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fathau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o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rosod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oeddent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yn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eu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tyfu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? </a:t>
            </a:r>
          </a:p>
          <a:p>
            <a:pPr lvl="0" algn="ctr"/>
            <a:endParaRPr lang="en-GB" sz="15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6.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Yn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y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llaethdy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rystig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beth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mae’r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peiriant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yn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ei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wneud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?</a:t>
            </a:r>
          </a:p>
          <a:p>
            <a:pPr lvl="0" algn="ctr"/>
            <a:endParaRPr lang="en-GB" sz="1500" dirty="0">
              <a:solidFill>
                <a:srgbClr val="D78643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7. Pa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anrheg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wnaeth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eu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ffrind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ei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anfon</a:t>
            </a:r>
            <a:endParaRPr lang="en-GB" sz="15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atynt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gyda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cherdd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? </a:t>
            </a:r>
          </a:p>
          <a:p>
            <a:pPr lvl="0" algn="ctr"/>
            <a:endParaRPr lang="en-GB" sz="15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8.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Yn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y Glyn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mae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wrn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rystig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, o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ble</a:t>
            </a:r>
            <a:endParaRPr lang="en-GB" sz="1500" dirty="0">
              <a:solidFill>
                <a:srgbClr val="D78643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y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gwnaethant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ei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‘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fenthyca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’?</a:t>
            </a:r>
          </a:p>
          <a:p>
            <a:pPr lvl="0" algn="ctr"/>
            <a:endParaRPr lang="en-GB" sz="15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9. Beth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sy’n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gwneud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nant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Cyflymen</a:t>
            </a:r>
            <a:endParaRPr lang="en-GB" sz="15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yn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fwy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darluniadwy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? </a:t>
            </a:r>
          </a:p>
          <a:p>
            <a:pPr lvl="0" algn="ctr"/>
            <a:endParaRPr lang="en-GB" sz="15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10. Pa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nodweddion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darluniadwy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 smtClean="0">
                <a:solidFill>
                  <a:srgbClr val="D78643"/>
                </a:solidFill>
                <a:latin typeface="Fredoka One" panose="020B0604020202020204" charset="0"/>
              </a:rPr>
              <a:t>eraill</a:t>
            </a:r>
            <a:r>
              <a:rPr lang="en-GB" sz="1500" dirty="0" smtClean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y </a:t>
            </a:r>
            <a:r>
              <a:rPr lang="en-GB" sz="1500" dirty="0" err="1" smtClean="0">
                <a:solidFill>
                  <a:srgbClr val="D78643"/>
                </a:solidFill>
                <a:latin typeface="Fredoka One" panose="020B0604020202020204" charset="0"/>
              </a:rPr>
              <a:t>gwnaethoch</a:t>
            </a:r>
            <a:r>
              <a:rPr lang="en-GB" sz="1500" dirty="0" smtClean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</a:p>
          <a:p>
            <a:pPr lvl="0" algn="ctr"/>
            <a:r>
              <a:rPr lang="en-GB" sz="1500" dirty="0" err="1" smtClean="0">
                <a:solidFill>
                  <a:srgbClr val="D78643"/>
                </a:solidFill>
                <a:latin typeface="Fredoka One" panose="020B0604020202020204" charset="0"/>
              </a:rPr>
              <a:t>sylwi</a:t>
            </a:r>
            <a:r>
              <a:rPr lang="en-GB" sz="1500" dirty="0" smtClean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arnynt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ar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eu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 </a:t>
            </a:r>
            <a:r>
              <a:rPr lang="en-GB" sz="1500" dirty="0" err="1">
                <a:solidFill>
                  <a:srgbClr val="D78643"/>
                </a:solidFill>
                <a:latin typeface="Fredoka One" panose="020B0604020202020204" charset="0"/>
              </a:rPr>
              <a:t>taith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?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390" b="89917" l="0" r="97510">
                        <a14:foregroundMark x1="56130" y1="85704" x2="45977" y2="85773"/>
                        <a14:backgroundMark x1="53448" y1="83633" x2="53448" y2="836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4780"/>
          <a:stretch/>
        </p:blipFill>
        <p:spPr>
          <a:xfrm>
            <a:off x="9044106" y="-587800"/>
            <a:ext cx="3337930" cy="882971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431" b="90417" l="18978" r="100000">
                        <a14:foregroundMark x1="56204" y1="19653" x2="64781" y2="85069"/>
                        <a14:foregroundMark x1="39781" y1="85903" x2="45255" y2="82083"/>
                        <a14:backgroundMark x1="38321" y1="47014" x2="38321" y2="470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578"/>
          <a:stretch/>
        </p:blipFill>
        <p:spPr>
          <a:xfrm>
            <a:off x="6148131" y="-817708"/>
            <a:ext cx="3337930" cy="882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83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81247" y="462527"/>
            <a:ext cx="10111099" cy="583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200" dirty="0" err="1">
                <a:solidFill>
                  <a:srgbClr val="D78643"/>
                </a:solidFill>
                <a:latin typeface="Fredoka One" panose="02000000000000000000" pitchFamily="2" charset="77"/>
              </a:rPr>
              <a:t>Nodiadau’r</a:t>
            </a:r>
            <a:r>
              <a:rPr lang="en-GB" sz="3200" dirty="0">
                <a:solidFill>
                  <a:srgbClr val="D78643"/>
                </a:solidFill>
                <a:latin typeface="Fredoka One" panose="02000000000000000000" pitchFamily="2" charset="77"/>
              </a:rPr>
              <a:t> </a:t>
            </a:r>
            <a:r>
              <a:rPr lang="en-GB" sz="3200" dirty="0" err="1" smtClean="0">
                <a:solidFill>
                  <a:srgbClr val="D78643"/>
                </a:solidFill>
                <a:latin typeface="Fredoka One" panose="02000000000000000000" pitchFamily="2" charset="77"/>
              </a:rPr>
              <a:t>Athro</a:t>
            </a:r>
            <a:r>
              <a:rPr lang="en-GB" sz="3200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 – </a:t>
            </a:r>
            <a:r>
              <a:rPr lang="en-GB" sz="3200" dirty="0" err="1">
                <a:solidFill>
                  <a:srgbClr val="4E6A84"/>
                </a:solidFill>
                <a:latin typeface="Fredoka One" panose="02000000000000000000" pitchFamily="2" charset="77"/>
              </a:rPr>
              <a:t>Cefnogwyr</a:t>
            </a:r>
            <a:r>
              <a:rPr lang="en-GB" sz="3200" dirty="0">
                <a:solidFill>
                  <a:srgbClr val="4E6A84"/>
                </a:solidFill>
                <a:latin typeface="Fredoka One" panose="02000000000000000000" pitchFamily="2" charset="77"/>
              </a:rPr>
              <a:t> y </a:t>
            </a:r>
            <a:r>
              <a:rPr lang="en-GB" sz="3200" dirty="0" err="1">
                <a:solidFill>
                  <a:srgbClr val="4E6A84"/>
                </a:solidFill>
                <a:latin typeface="Fredoka One" panose="02000000000000000000" pitchFamily="2" charset="77"/>
              </a:rPr>
              <a:t>Darluniadwy</a:t>
            </a:r>
            <a:r>
              <a:rPr lang="en-GB" sz="3200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243666" y="1478299"/>
            <a:ext cx="432603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err="1">
                <a:solidFill>
                  <a:srgbClr val="4E6A84"/>
                </a:solidFill>
                <a:latin typeface="Fredoka One" panose="020B0604020202020204" charset="0"/>
              </a:rPr>
              <a:t>Atebion</a:t>
            </a:r>
            <a:r>
              <a:rPr lang="en-GB" sz="16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600" dirty="0" err="1">
                <a:solidFill>
                  <a:srgbClr val="4E6A84"/>
                </a:solidFill>
                <a:latin typeface="Fredoka One" panose="020B0604020202020204" charset="0"/>
              </a:rPr>
              <a:t>i’r</a:t>
            </a:r>
            <a:r>
              <a:rPr lang="en-GB" sz="16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600" dirty="0" err="1">
                <a:solidFill>
                  <a:srgbClr val="4E6A84"/>
                </a:solidFill>
                <a:latin typeface="Fredoka One" panose="020B0604020202020204" charset="0"/>
              </a:rPr>
              <a:t>dasg</a:t>
            </a:r>
            <a:r>
              <a:rPr lang="en-GB" sz="16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600" dirty="0" err="1">
                <a:solidFill>
                  <a:srgbClr val="4E6A84"/>
                </a:solidFill>
                <a:latin typeface="Fredoka One" panose="020B0604020202020204" charset="0"/>
              </a:rPr>
              <a:t>Cefnogwyr</a:t>
            </a:r>
            <a:r>
              <a:rPr lang="en-GB" sz="1600" dirty="0">
                <a:solidFill>
                  <a:srgbClr val="4E6A84"/>
                </a:solidFill>
                <a:latin typeface="Fredoka One" panose="020B0604020202020204" charset="0"/>
              </a:rPr>
              <a:t> y </a:t>
            </a:r>
            <a:r>
              <a:rPr lang="en-GB" sz="1600" dirty="0" err="1">
                <a:solidFill>
                  <a:srgbClr val="4E6A84"/>
                </a:solidFill>
                <a:latin typeface="Fredoka One" panose="020B0604020202020204" charset="0"/>
              </a:rPr>
              <a:t>Darluniadwy</a:t>
            </a:r>
            <a:r>
              <a:rPr lang="en-GB" sz="1600" dirty="0">
                <a:solidFill>
                  <a:srgbClr val="4E6A84"/>
                </a:solidFill>
                <a:latin typeface="Fredoka One" panose="020B0604020202020204" charset="0"/>
              </a:rPr>
              <a:t>: </a:t>
            </a:r>
            <a:endParaRPr lang="en-GB" sz="1600" dirty="0" smtClean="0">
              <a:solidFill>
                <a:srgbClr val="4E6A84"/>
              </a:solidFill>
              <a:latin typeface="Fredoka One" panose="020B0604020202020204" charset="0"/>
            </a:endParaRPr>
          </a:p>
          <a:p>
            <a:endParaRPr lang="en-GB" sz="16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1.  </a:t>
            </a:r>
            <a:r>
              <a:rPr lang="en-GB" sz="1400" dirty="0" err="1" smtClean="0">
                <a:solidFill>
                  <a:srgbClr val="4E6A84"/>
                </a:solidFill>
                <a:latin typeface="Quicksand" panose="020B0604020202020204" charset="0"/>
              </a:rPr>
              <a:t>Cylchdaith</a:t>
            </a:r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o’r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cartref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fferm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addurnol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tiroedd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  </a:t>
            </a:r>
          </a:p>
          <a:p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    </a:t>
            </a:r>
            <a:r>
              <a:rPr lang="en-GB" sz="1400" dirty="0" err="1" smtClean="0">
                <a:solidFill>
                  <a:srgbClr val="4E6A84"/>
                </a:solidFill>
                <a:latin typeface="Quicksand" panose="020B0604020202020204" charset="0"/>
              </a:rPr>
              <a:t>a’r</a:t>
            </a:r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err="1" smtClean="0">
                <a:solidFill>
                  <a:srgbClr val="4E6A84"/>
                </a:solidFill>
                <a:latin typeface="Quicksand" panose="020B0604020202020204" charset="0"/>
              </a:rPr>
              <a:t>gerddi</a:t>
            </a:r>
            <a:endParaRPr lang="en-GB" sz="1400" dirty="0">
              <a:solidFill>
                <a:srgbClr val="4E6A84"/>
              </a:solidFill>
              <a:latin typeface="Quicksand" panose="020B0604020202020204" charset="0"/>
            </a:endParaRPr>
          </a:p>
          <a:p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2.  </a:t>
            </a:r>
            <a:r>
              <a:rPr lang="en-GB" sz="1400" dirty="0" err="1" smtClean="0">
                <a:solidFill>
                  <a:srgbClr val="4E6A84"/>
                </a:solidFill>
                <a:latin typeface="Quicksand" panose="020B0604020202020204" charset="0"/>
              </a:rPr>
              <a:t>Ieir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gwartheg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cŵn</a:t>
            </a:r>
            <a:endParaRPr lang="en-GB" sz="1400" dirty="0">
              <a:solidFill>
                <a:srgbClr val="4E6A84"/>
              </a:solidFill>
              <a:latin typeface="Quicksand" panose="020B0604020202020204" charset="0"/>
            </a:endParaRPr>
          </a:p>
          <a:p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3.  Sarah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Ponsonby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</a:p>
          <a:p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4.  </a:t>
            </a:r>
            <a:r>
              <a:rPr lang="en-GB" sz="1400" dirty="0" err="1" smtClean="0">
                <a:solidFill>
                  <a:srgbClr val="4E6A84"/>
                </a:solidFill>
                <a:latin typeface="Quicksand" panose="020B0604020202020204" charset="0"/>
              </a:rPr>
              <a:t>Asparagws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ciwcymbr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gwinwydd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(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grawnwin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) </a:t>
            </a:r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    </a:t>
            </a:r>
          </a:p>
          <a:p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   </a:t>
            </a:r>
            <a:r>
              <a:rPr lang="en-GB" sz="1400" dirty="0" err="1" smtClean="0">
                <a:solidFill>
                  <a:srgbClr val="4E6A84"/>
                </a:solidFill>
                <a:latin typeface="Quicksand" panose="020B0604020202020204" charset="0"/>
              </a:rPr>
              <a:t>eirin</a:t>
            </a:r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Mair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tatws</a:t>
            </a:r>
            <a:endParaRPr lang="en-GB" sz="1400" dirty="0">
              <a:solidFill>
                <a:srgbClr val="4E6A84"/>
              </a:solidFill>
              <a:latin typeface="Quicksand" panose="020B0604020202020204" charset="0"/>
            </a:endParaRPr>
          </a:p>
          <a:p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5.  44</a:t>
            </a:r>
            <a:endParaRPr lang="en-GB" sz="1400" dirty="0">
              <a:solidFill>
                <a:srgbClr val="4E6A84"/>
              </a:solidFill>
              <a:latin typeface="Quicksand" panose="020B0604020202020204" charset="0"/>
            </a:endParaRPr>
          </a:p>
          <a:p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6.  </a:t>
            </a:r>
            <a:r>
              <a:rPr lang="en-GB" sz="1400" dirty="0" err="1" smtClean="0">
                <a:solidFill>
                  <a:srgbClr val="4E6A84"/>
                </a:solidFill>
                <a:latin typeface="Quicksand" panose="020B0604020202020204" charset="0"/>
              </a:rPr>
              <a:t>Menyn</a:t>
            </a:r>
            <a:endParaRPr lang="en-GB" sz="1400" dirty="0">
              <a:solidFill>
                <a:srgbClr val="4E6A84"/>
              </a:solidFill>
              <a:latin typeface="Quicksand" panose="020B0604020202020204" charset="0"/>
            </a:endParaRPr>
          </a:p>
          <a:p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7.  </a:t>
            </a:r>
            <a:r>
              <a:rPr lang="en-GB" sz="1400" dirty="0" err="1" smtClean="0">
                <a:solidFill>
                  <a:srgbClr val="4E6A84"/>
                </a:solidFill>
                <a:latin typeface="Quicksand" panose="020B0604020202020204" charset="0"/>
              </a:rPr>
              <a:t>Buwch</a:t>
            </a:r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-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o’r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enw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Linda</a:t>
            </a:r>
          </a:p>
          <a:p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8.  </a:t>
            </a:r>
            <a:r>
              <a:rPr lang="en-GB" sz="1400" dirty="0" err="1" smtClean="0">
                <a:solidFill>
                  <a:srgbClr val="4E6A84"/>
                </a:solidFill>
                <a:latin typeface="Quicksand" panose="020B0604020202020204" charset="0"/>
              </a:rPr>
              <a:t>Abaty</a:t>
            </a:r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Glyn y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Groes</a:t>
            </a:r>
            <a:endParaRPr lang="en-GB" sz="1400" dirty="0">
              <a:solidFill>
                <a:srgbClr val="4E6A84"/>
              </a:solidFill>
              <a:latin typeface="Quicksand" panose="020B0604020202020204" charset="0"/>
            </a:endParaRPr>
          </a:p>
          <a:p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9.  </a:t>
            </a:r>
            <a:r>
              <a:rPr lang="en-GB" sz="1400" dirty="0" err="1" smtClean="0">
                <a:solidFill>
                  <a:srgbClr val="4E6A84"/>
                </a:solidFill>
                <a:latin typeface="Quicksand" panose="020B0604020202020204" charset="0"/>
              </a:rPr>
              <a:t>Creigiau</a:t>
            </a:r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wedi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disgyn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a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dyfroedd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ewynnog</a:t>
            </a:r>
            <a:endParaRPr lang="en-GB" sz="1400" dirty="0">
              <a:solidFill>
                <a:srgbClr val="4E6A84"/>
              </a:solidFill>
              <a:latin typeface="Quicksand" panose="020B0604020202020204" charset="0"/>
            </a:endParaRPr>
          </a:p>
          <a:p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10. </a:t>
            </a:r>
            <a:r>
              <a:rPr lang="en-GB" sz="1400" dirty="0" err="1" smtClean="0">
                <a:solidFill>
                  <a:srgbClr val="4E6A84"/>
                </a:solidFill>
                <a:latin typeface="Quicksand" panose="020B0604020202020204" charset="0"/>
              </a:rPr>
              <a:t>Pontydd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llwybrau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troellog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blodau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(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gwyllt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a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rhai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wedi’u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plannu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),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coed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a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golygfeydd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, Castell Dinas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Brân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" y="6342434"/>
            <a:ext cx="12192000" cy="563210"/>
          </a:xfrm>
          <a:prstGeom prst="rect">
            <a:avLst/>
          </a:prstGeom>
          <a:solidFill>
            <a:srgbClr val="9FB7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87125" y="1478299"/>
            <a:ext cx="529457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>
                <a:solidFill>
                  <a:srgbClr val="4E6A84"/>
                </a:solidFill>
                <a:latin typeface="Fredoka One" panose="020B0604020202020204" charset="0"/>
              </a:rPr>
              <a:t>Cynllunio</a:t>
            </a:r>
            <a:r>
              <a:rPr lang="en-GB" sz="24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Fredoka One" panose="020B0604020202020204" charset="0"/>
              </a:rPr>
              <a:t>ymweliad</a:t>
            </a:r>
            <a:r>
              <a:rPr lang="en-GB" sz="2400" dirty="0" smtClean="0">
                <a:solidFill>
                  <a:srgbClr val="4E6A84"/>
                </a:solidFill>
                <a:latin typeface="Fredoka One" panose="020B0604020202020204" charset="0"/>
              </a:rPr>
              <a:t>:</a:t>
            </a:r>
            <a:endParaRPr lang="en-GB" sz="2400" dirty="0" smtClean="0">
              <a:solidFill>
                <a:srgbClr val="4E6A84"/>
              </a:solidFill>
              <a:latin typeface="Fredoka One" panose="020B0604020202020204" charset="0"/>
            </a:endParaRPr>
          </a:p>
          <a:p>
            <a:endParaRPr lang="en-GB" sz="8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r>
              <a:rPr lang="cy-GB" dirty="0">
                <a:solidFill>
                  <a:srgbClr val="4E6A84"/>
                </a:solidFill>
                <a:latin typeface="Quicksand" panose="020B0604020202020204" charset="0"/>
              </a:rPr>
              <a:t>Gallwch drefnu ymweliad â Thŷ a Gerddi Hanesyddol Plas Newydd yn Llangollen. Mae gennych ddewis o ymweliadau hunan-dywys neu deithiau tywys. Gweler y gweithgareddau </a:t>
            </a:r>
            <a:r>
              <a:rPr lang="cy-GB" dirty="0">
                <a:solidFill>
                  <a:srgbClr val="D78643"/>
                </a:solidFill>
                <a:latin typeface="Fredoka One" panose="020B0604020202020204" charset="0"/>
              </a:rPr>
              <a:t>Ymweld â Phlas Newydd </a:t>
            </a:r>
            <a:r>
              <a:rPr lang="cy-GB" dirty="0">
                <a:solidFill>
                  <a:srgbClr val="4E6A84"/>
                </a:solidFill>
                <a:latin typeface="Quicksand" panose="020B0604020202020204" charset="0"/>
              </a:rPr>
              <a:t>am fwy o wybodaeth</a:t>
            </a:r>
            <a:r>
              <a:rPr lang="cy-GB" dirty="0" smtClean="0">
                <a:solidFill>
                  <a:srgbClr val="4E6A84"/>
                </a:solidFill>
                <a:latin typeface="Quicksand" panose="020B0604020202020204" charset="0"/>
              </a:rPr>
              <a:t>.</a:t>
            </a:r>
          </a:p>
          <a:p>
            <a:endParaRPr lang="en-GB" sz="2000" dirty="0">
              <a:solidFill>
                <a:srgbClr val="4E6A84"/>
              </a:solidFill>
              <a:latin typeface="Quicksand" panose="020B0604020202020204" charset="0"/>
            </a:endParaRPr>
          </a:p>
          <a:p>
            <a:r>
              <a:rPr lang="en-GB" sz="2400" dirty="0" err="1">
                <a:solidFill>
                  <a:srgbClr val="4E6A84"/>
                </a:solidFill>
                <a:latin typeface="Fredoka One" panose="020B0604020202020204" charset="0"/>
              </a:rPr>
              <a:t>Gweithgaredd</a:t>
            </a:r>
            <a:r>
              <a:rPr lang="en-GB" sz="2400" dirty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Fredoka One" panose="020B0604020202020204" charset="0"/>
              </a:rPr>
              <a:t>ôl-ymweliad</a:t>
            </a:r>
            <a:r>
              <a:rPr lang="en-GB" sz="2400" dirty="0" smtClean="0">
                <a:solidFill>
                  <a:srgbClr val="4E6A84"/>
                </a:solidFill>
                <a:latin typeface="Fredoka One" panose="020B0604020202020204" charset="0"/>
              </a:rPr>
              <a:t>:</a:t>
            </a:r>
          </a:p>
          <a:p>
            <a:endParaRPr lang="en-GB" sz="800" dirty="0" smtClean="0">
              <a:solidFill>
                <a:srgbClr val="4E6A84"/>
              </a:solidFill>
              <a:latin typeface="Fredoka One" panose="020B0604020202020204" charset="0"/>
            </a:endParaRPr>
          </a:p>
          <a:p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Ysgrifennwch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gofnod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dyddiadur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helpu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gofnodi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beth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ddigwyddodd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yn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ystod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eich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ymweliad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â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Phlas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Newydd. </a:t>
            </a:r>
          </a:p>
          <a:p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Defnyddiwch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eich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synhwyrau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helpu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gofnodi’r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diwrnod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beth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wnaethoch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ei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weld,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ei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glywed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ei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arogli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,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ei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gyffwrdd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a’i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flasu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?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6517433" y="1478299"/>
            <a:ext cx="38100" cy="4303665"/>
          </a:xfrm>
          <a:prstGeom prst="line">
            <a:avLst/>
          </a:prstGeom>
          <a:ln>
            <a:solidFill>
              <a:srgbClr val="4E6A8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40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47891</TotalTime>
  <Words>1043</Words>
  <Application>Microsoft Office PowerPoint</Application>
  <PresentationFormat>Widescreen</PresentationFormat>
  <Paragraphs>136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Times New Roman</vt:lpstr>
      <vt:lpstr>Fredoka One</vt:lpstr>
      <vt:lpstr>Quicksand</vt:lpstr>
      <vt:lpstr>Arial</vt:lpstr>
      <vt:lpstr>Calibri Light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BUCKINGHAM Matt</dc:creator>
  <cp:lastModifiedBy>Jillian Howe</cp:lastModifiedBy>
  <cp:revision>423</cp:revision>
  <dcterms:created xsi:type="dcterms:W3CDTF">2021-04-09T09:19:43Z</dcterms:created>
  <dcterms:modified xsi:type="dcterms:W3CDTF">2025-01-21T14:27:01Z</dcterms:modified>
</cp:coreProperties>
</file>